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1"/>
    <p:sldMasterId id="2147483688" r:id="rId2"/>
  </p:sldMasterIdLst>
  <p:notesMasterIdLst>
    <p:notesMasterId r:id="rId60"/>
  </p:notesMasterIdLst>
  <p:sldIdLst>
    <p:sldId id="257" r:id="rId3"/>
    <p:sldId id="259" r:id="rId4"/>
    <p:sldId id="260" r:id="rId5"/>
    <p:sldId id="261" r:id="rId6"/>
    <p:sldId id="262" r:id="rId7"/>
    <p:sldId id="263" r:id="rId8"/>
    <p:sldId id="264" r:id="rId9"/>
    <p:sldId id="265" r:id="rId10"/>
    <p:sldId id="319" r:id="rId11"/>
    <p:sldId id="318" r:id="rId12"/>
    <p:sldId id="266" r:id="rId13"/>
    <p:sldId id="267" r:id="rId14"/>
    <p:sldId id="268" r:id="rId15"/>
    <p:sldId id="269" r:id="rId16"/>
    <p:sldId id="315" r:id="rId17"/>
    <p:sldId id="271" r:id="rId18"/>
    <p:sldId id="272" r:id="rId19"/>
    <p:sldId id="314" r:id="rId20"/>
    <p:sldId id="274" r:id="rId21"/>
    <p:sldId id="275" r:id="rId22"/>
    <p:sldId id="276" r:id="rId23"/>
    <p:sldId id="277" r:id="rId24"/>
    <p:sldId id="278" r:id="rId25"/>
    <p:sldId id="279" r:id="rId26"/>
    <p:sldId id="280" r:id="rId27"/>
    <p:sldId id="316" r:id="rId28"/>
    <p:sldId id="282" r:id="rId29"/>
    <p:sldId id="317"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7" r:id="rId53"/>
    <p:sldId id="308" r:id="rId54"/>
    <p:sldId id="309" r:id="rId55"/>
    <p:sldId id="310" r:id="rId56"/>
    <p:sldId id="311" r:id="rId57"/>
    <p:sldId id="312" r:id="rId58"/>
    <p:sldId id="313"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barlow" initials="s" lastIdx="1" clrIdx="0"/>
  <p:cmAuthor id="1" name="Dave" initials="D" lastIdx="12" clrIdx="1"/>
  <p:cmAuthor id="2" name="Andy van Dam" initials="AvD" lastIdx="20" clrIdx="2"/>
  <p:cmAuthor id="3" name="Alec" initials="A" lastIdx="5" clrIdx="3"/>
  <p:cmAuthor id="4" name="Andy van Dam" initials="avd" lastIdx="5"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7D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4" autoAdjust="0"/>
    <p:restoredTop sz="99894" autoAdjust="0"/>
  </p:normalViewPr>
  <p:slideViewPr>
    <p:cSldViewPr snapToObjects="1">
      <p:cViewPr>
        <p:scale>
          <a:sx n="129" d="100"/>
          <a:sy n="129" d="100"/>
        </p:scale>
        <p:origin x="-336" y="11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94E388-C970-3941-98C6-8CE9A587438C}" type="datetimeFigureOut">
              <a:rPr lang="en-US" smtClean="0"/>
              <a:pPr/>
              <a:t>10/23/2012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577BAB-5C0C-0742-90A2-6C0A7381CCB5}" type="slidenum">
              <a:rPr lang="en-US" smtClean="0"/>
              <a:pPr/>
              <a:t>‹#›</a:t>
            </a:fld>
            <a:endParaRPr lang="en-US"/>
          </a:p>
        </p:txBody>
      </p:sp>
    </p:spTree>
    <p:extLst>
      <p:ext uri="{BB962C8B-B14F-4D97-AF65-F5344CB8AC3E}">
        <p14:creationId xmlns:p14="http://schemas.microsoft.com/office/powerpoint/2010/main" val="18145499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1C48560-4E65-BE4B-B41B-FCBA7DDCF3C7}" type="slidenum">
              <a:rPr lang="zh-TW" altLang="en-US"/>
              <a:pPr/>
              <a:t>1</a:t>
            </a:fld>
            <a:endParaRPr lang="en-US" altLang="zh-TW"/>
          </a:p>
        </p:txBody>
      </p:sp>
      <p:sp>
        <p:nvSpPr>
          <p:cNvPr id="60419" name="Rectangle 2"/>
          <p:cNvSpPr>
            <a:spLocks noGrp="1" noRot="1" noChangeAspect="1" noChangeArrowheads="1" noTextEdit="1"/>
          </p:cNvSpPr>
          <p:nvPr>
            <p:ph type="sldImg"/>
          </p:nvPr>
        </p:nvSpPr>
        <p:spPr>
          <a:xfrm>
            <a:off x="381000" y="685800"/>
            <a:ext cx="6096000" cy="3429000"/>
          </a:xfrm>
          <a:ln/>
        </p:spPr>
      </p:sp>
      <p:sp>
        <p:nvSpPr>
          <p:cNvPr id="60420" name="Rectangle 3"/>
          <p:cNvSpPr>
            <a:spLocks noGrp="1" noChangeArrowheads="1"/>
          </p:cNvSpPr>
          <p:nvPr>
            <p:ph type="body" idx="1"/>
          </p:nvPr>
        </p:nvSpPr>
        <p:spPr>
          <a:noFill/>
          <a:ln/>
        </p:spPr>
        <p:txBody>
          <a:bodyPr/>
          <a:lstStyle/>
          <a:p>
            <a:pPr eaLnBrk="1" hangingPunct="1"/>
            <a:r>
              <a:rPr lang="en-US" altLang="zh-TW" dirty="0">
                <a:latin typeface="Verdana" charset="0"/>
                <a:cs typeface="新細明體" charset="-120"/>
              </a:rPr>
              <a:t>- Video Non-linearity of HSV &amp; RGB (video from </a:t>
            </a:r>
            <a:r>
              <a:rPr lang="en-US" altLang="zh-TW" dirty="0" err="1">
                <a:latin typeface="Verdana" charset="0"/>
                <a:cs typeface="新細明體" charset="-120"/>
              </a:rPr>
              <a:t>ams</a:t>
            </a:r>
            <a:r>
              <a:rPr lang="en-US" altLang="zh-TW" dirty="0">
                <a:latin typeface="Verdana" charset="0"/>
                <a:cs typeface="新細明體" charset="-120"/>
              </a:rPr>
              <a:t>, she has many copies</a:t>
            </a:r>
          </a:p>
          <a:p>
            <a:pPr eaLnBrk="1" hangingPunct="1"/>
            <a:r>
              <a:rPr lang="en-US" altLang="zh-TW" dirty="0">
                <a:latin typeface="Verdana" charset="0"/>
                <a:cs typeface="新細明體" charset="-120"/>
              </a:rPr>
              <a:t>       maybe try to find a copy that has narration and doesn't have a jumpy</a:t>
            </a:r>
          </a:p>
          <a:p>
            <a:pPr eaLnBrk="1" hangingPunct="1"/>
            <a:r>
              <a:rPr lang="en-US" altLang="zh-TW" dirty="0">
                <a:latin typeface="Verdana" charset="0"/>
                <a:cs typeface="新細明體" charset="-120"/>
              </a:rPr>
              <a:t>       picture)</a:t>
            </a:r>
          </a:p>
          <a:p>
            <a:pPr eaLnBrk="1" hangingPunct="1"/>
            <a:r>
              <a:rPr lang="en-US" altLang="zh-TW" dirty="0">
                <a:latin typeface="Verdana" charset="0"/>
                <a:cs typeface="新細明體" charset="-120"/>
              </a:rPr>
              <a:t>   - should have a CAVE color museum where they look at color spaces</a:t>
            </a:r>
          </a:p>
          <a:p>
            <a:pPr eaLnBrk="1" hangingPunct="1"/>
            <a:r>
              <a:rPr lang="en-US" altLang="zh-TW" dirty="0">
                <a:latin typeface="Verdana" charset="0"/>
                <a:cs typeface="新細明體" charset="-120"/>
              </a:rPr>
              <a:t> - pantone slides (</a:t>
            </a:r>
            <a:r>
              <a:rPr lang="en-US" altLang="zh-TW" dirty="0" err="1">
                <a:latin typeface="Verdana" charset="0"/>
                <a:cs typeface="新細明體" charset="-120"/>
              </a:rPr>
              <a:t>ams</a:t>
            </a:r>
            <a:r>
              <a:rPr lang="en-US" altLang="zh-TW" dirty="0">
                <a:latin typeface="Verdana" charset="0"/>
                <a:cs typeface="新細明體" charset="-120"/>
              </a:rPr>
              <a:t>), additive color mixing</a:t>
            </a:r>
          </a:p>
          <a:p>
            <a:pPr eaLnBrk="1" hangingPunct="1"/>
            <a:r>
              <a:rPr lang="en-US" altLang="zh-TW" dirty="0">
                <a:latin typeface="Verdana" charset="0"/>
                <a:cs typeface="新細明體" charset="-120"/>
              </a:rPr>
              <a:t> - color cube (from </a:t>
            </a:r>
            <a:r>
              <a:rPr lang="en-US" altLang="zh-TW" dirty="0" err="1">
                <a:latin typeface="Verdana" charset="0"/>
                <a:cs typeface="新細明體" charset="-120"/>
              </a:rPr>
              <a:t>gfx</a:t>
            </a:r>
            <a:r>
              <a:rPr lang="en-US" altLang="zh-TW" dirty="0">
                <a:latin typeface="Verdana" charset="0"/>
                <a:cs typeface="新細明體" charset="-120"/>
              </a:rPr>
              <a:t>), combined color mixing</a:t>
            </a:r>
          </a:p>
          <a:p>
            <a:pPr eaLnBrk="1" hangingPunct="1"/>
            <a:r>
              <a:rPr lang="en-US" altLang="zh-TW" dirty="0">
                <a:latin typeface="Verdana" charset="0"/>
                <a:cs typeface="新細明體" charset="-120"/>
              </a:rPr>
              <a:t> - </a:t>
            </a:r>
            <a:r>
              <a:rPr lang="en-US" altLang="zh-TW" dirty="0" err="1">
                <a:latin typeface="Verdana" charset="0"/>
                <a:cs typeface="新細明體" charset="-120"/>
              </a:rPr>
              <a:t>Exploratories</a:t>
            </a:r>
            <a:r>
              <a:rPr lang="en-US" altLang="zh-TW" dirty="0">
                <a:latin typeface="Verdana" charset="0"/>
                <a:cs typeface="新細明體" charset="-120"/>
              </a:rPr>
              <a:t> (linked in lecture):</a:t>
            </a:r>
          </a:p>
          <a:p>
            <a:pPr eaLnBrk="1" hangingPunct="1"/>
            <a:r>
              <a:rPr lang="en-US" altLang="zh-TW" dirty="0">
                <a:latin typeface="Verdana" charset="0"/>
                <a:cs typeface="新細明體" charset="-120"/>
              </a:rPr>
              <a:t>   - </a:t>
            </a:r>
            <a:r>
              <a:rPr lang="en-US" altLang="zh-TW" dirty="0" err="1">
                <a:latin typeface="Verdana" charset="0"/>
                <a:cs typeface="新細明體" charset="-120"/>
              </a:rPr>
              <a:t>metamers</a:t>
            </a:r>
            <a:endParaRPr lang="en-US" altLang="zh-TW" dirty="0">
              <a:latin typeface="Verdana" charset="0"/>
              <a:cs typeface="新細明體" charset="-120"/>
            </a:endParaRPr>
          </a:p>
          <a:p>
            <a:pPr eaLnBrk="1" hangingPunct="1"/>
            <a:r>
              <a:rPr lang="en-US" altLang="zh-TW" dirty="0">
                <a:latin typeface="Verdana" charset="0"/>
                <a:cs typeface="新細明體" charset="-120"/>
              </a:rPr>
              <a:t>   - reflection</a:t>
            </a:r>
          </a:p>
          <a:p>
            <a:pPr eaLnBrk="1" hangingPunct="1"/>
            <a:r>
              <a:rPr lang="en-US" altLang="zh-TW" dirty="0">
                <a:latin typeface="Verdana" charset="0"/>
                <a:cs typeface="新細明體" charset="-120"/>
              </a:rPr>
              <a:t>   - </a:t>
            </a:r>
            <a:r>
              <a:rPr lang="en-US" altLang="zh-TW" dirty="0" err="1">
                <a:latin typeface="Verdana" charset="0"/>
                <a:cs typeface="新細明體" charset="-120"/>
              </a:rPr>
              <a:t>rbg</a:t>
            </a:r>
            <a:r>
              <a:rPr lang="en-US" altLang="zh-TW" dirty="0">
                <a:latin typeface="Verdana" charset="0"/>
                <a:cs typeface="新細明體" charset="-120"/>
              </a:rPr>
              <a:t> </a:t>
            </a:r>
            <a:r>
              <a:rPr lang="en-US" altLang="zh-TW" dirty="0" err="1">
                <a:latin typeface="Verdana" charset="0"/>
                <a:cs typeface="新細明體" charset="-120"/>
              </a:rPr>
              <a:t>insuf</a:t>
            </a:r>
            <a:endParaRPr lang="en-US" altLang="zh-TW" dirty="0">
              <a:latin typeface="Verdana" charset="0"/>
              <a:cs typeface="新細明體" charset="-120"/>
            </a:endParaRPr>
          </a:p>
          <a:p>
            <a:pPr eaLnBrk="1" hangingPunct="1"/>
            <a:r>
              <a:rPr lang="en-US" altLang="zh-TW" dirty="0">
                <a:latin typeface="Verdana" charset="0"/>
                <a:cs typeface="新細明體" charset="-120"/>
              </a:rPr>
              <a:t>   - single/triple cell</a:t>
            </a:r>
          </a:p>
          <a:p>
            <a:pPr eaLnBrk="1" hangingPunct="1"/>
            <a:r>
              <a:rPr lang="en-US" altLang="zh-TW" dirty="0">
                <a:latin typeface="Verdana" charset="0"/>
                <a:cs typeface="新細明體" charset="-120"/>
              </a:rPr>
              <a:t>   - subtractive color mixing</a:t>
            </a:r>
          </a:p>
          <a:p>
            <a:pPr eaLnBrk="1" hangingPunct="1"/>
            <a:r>
              <a:rPr lang="en-US" altLang="zh-TW" dirty="0">
                <a:latin typeface="Verdana" charset="0"/>
                <a:cs typeface="新細明體" charset="-120"/>
              </a:rPr>
              <a:t>   - wavelength filtering</a:t>
            </a:r>
          </a:p>
          <a:p>
            <a:pPr eaLnBrk="1" hangingPunct="1"/>
            <a:r>
              <a:rPr lang="en-US" altLang="zh-TW" dirty="0">
                <a:latin typeface="Verdana" charset="0"/>
                <a:cs typeface="新細明體" charset="-120"/>
              </a:rPr>
              <a:t> - Gamma-Color- use images from 224 web page or elsewhere</a:t>
            </a:r>
            <a:endParaRPr lang="zh-TW" altLang="en-US" dirty="0">
              <a:latin typeface="Verdana" charset="0"/>
              <a:cs typeface="新細明體"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10</a:t>
            </a:fld>
            <a:endParaRPr lang="en-US"/>
          </a:p>
        </p:txBody>
      </p:sp>
    </p:spTree>
    <p:extLst>
      <p:ext uri="{BB962C8B-B14F-4D97-AF65-F5344CB8AC3E}">
        <p14:creationId xmlns:p14="http://schemas.microsoft.com/office/powerpoint/2010/main" val="134163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CBB7BF9-0916-9943-BC9A-954182003E95}" type="slidenum">
              <a:rPr lang="zh-TW" altLang="en-US"/>
              <a:pPr/>
              <a:t>11</a:t>
            </a:fld>
            <a:endParaRPr lang="en-US" altLang="zh-TW"/>
          </a:p>
        </p:txBody>
      </p:sp>
      <p:sp>
        <p:nvSpPr>
          <p:cNvPr id="67587" name="Rectangle 2"/>
          <p:cNvSpPr>
            <a:spLocks noGrp="1" noRot="1" noChangeAspect="1" noChangeArrowheads="1" noTextEdit="1"/>
          </p:cNvSpPr>
          <p:nvPr>
            <p:ph type="sldImg"/>
          </p:nvPr>
        </p:nvSpPr>
        <p:spPr>
          <a:xfrm>
            <a:off x="381000" y="685800"/>
            <a:ext cx="6096000" cy="3429000"/>
          </a:xfrm>
          <a:ln/>
        </p:spPr>
      </p:sp>
      <p:sp>
        <p:nvSpPr>
          <p:cNvPr id="6758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C4C653F-C4BF-BC4F-8598-6FC175A819FE}" type="slidenum">
              <a:rPr lang="zh-TW" altLang="en-US"/>
              <a:pPr/>
              <a:t>12</a:t>
            </a:fld>
            <a:endParaRPr lang="en-US" altLang="zh-TW"/>
          </a:p>
        </p:txBody>
      </p:sp>
      <p:sp>
        <p:nvSpPr>
          <p:cNvPr id="68611" name="Rectangle 2"/>
          <p:cNvSpPr>
            <a:spLocks noGrp="1" noRot="1" noChangeAspect="1" noChangeArrowheads="1" noTextEdit="1"/>
          </p:cNvSpPr>
          <p:nvPr>
            <p:ph type="sldImg"/>
          </p:nvPr>
        </p:nvSpPr>
        <p:spPr>
          <a:xfrm>
            <a:off x="381000" y="685800"/>
            <a:ext cx="6096000" cy="3429000"/>
          </a:xfrm>
          <a:ln/>
        </p:spPr>
      </p:sp>
      <p:sp>
        <p:nvSpPr>
          <p:cNvPr id="68612"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NEW SLIDE</a:t>
            </a:r>
            <a:endParaRPr lang="zh-TW" altLang="en-US">
              <a:latin typeface="Verdana" charset="0"/>
              <a:cs typeface="新細明體" charset="-12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D1EB07F0-9EB1-2449-A540-98C387B22834}" type="slidenum">
              <a:rPr lang="zh-TW" altLang="en-US"/>
              <a:pPr/>
              <a:t>13</a:t>
            </a:fld>
            <a:endParaRPr lang="en-US" altLang="zh-TW"/>
          </a:p>
        </p:txBody>
      </p:sp>
      <p:sp>
        <p:nvSpPr>
          <p:cNvPr id="69635" name="Rectangle 2"/>
          <p:cNvSpPr>
            <a:spLocks noGrp="1" noRot="1" noChangeAspect="1"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NEW SLIDE</a:t>
            </a:r>
            <a:endParaRPr lang="zh-TW" altLang="en-US">
              <a:latin typeface="Verdana" charset="0"/>
              <a:cs typeface="新細明體" charset="-12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40FA43DB-A8E0-7C4F-BE82-4E682A23E211}" type="slidenum">
              <a:rPr lang="zh-TW" altLang="en-US"/>
              <a:pPr/>
              <a:t>14</a:t>
            </a:fld>
            <a:endParaRPr lang="en-US" altLang="zh-TW"/>
          </a:p>
        </p:txBody>
      </p:sp>
      <p:sp>
        <p:nvSpPr>
          <p:cNvPr id="70659" name="Rectangle 2"/>
          <p:cNvSpPr>
            <a:spLocks noGrp="1" noRot="1" noChangeAspect="1" noChangeArrowheads="1" noTextEdit="1"/>
          </p:cNvSpPr>
          <p:nvPr>
            <p:ph type="sldImg"/>
          </p:nvPr>
        </p:nvSpPr>
        <p:spPr>
          <a:xfrm>
            <a:off x="381000" y="685800"/>
            <a:ext cx="6096000" cy="3429000"/>
          </a:xfrm>
          <a:ln/>
        </p:spPr>
      </p:sp>
      <p:sp>
        <p:nvSpPr>
          <p:cNvPr id="70660" name="Rectangle 3"/>
          <p:cNvSpPr>
            <a:spLocks noGrp="1" noChangeArrowheads="1"/>
          </p:cNvSpPr>
          <p:nvPr>
            <p:ph type="body" idx="1"/>
          </p:nvPr>
        </p:nvSpPr>
        <p:spPr>
          <a:noFill/>
          <a:ln/>
        </p:spPr>
        <p:txBody>
          <a:bodyPr/>
          <a:lstStyle/>
          <a:p>
            <a:pPr eaLnBrk="1" hangingPunct="1"/>
            <a:endParaRPr lang="zh-TW" altLang="en-US" dirty="0">
              <a:latin typeface="Verdana" charset="0"/>
              <a:cs typeface="新細明體"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381000" y="685800"/>
            <a:ext cx="6096000" cy="3429000"/>
          </a:xfrm>
          <a:ln/>
        </p:spPr>
      </p:sp>
      <p:sp>
        <p:nvSpPr>
          <p:cNvPr id="71683" name="Notes Placeholder 2"/>
          <p:cNvSpPr>
            <a:spLocks noGrp="1"/>
          </p:cNvSpPr>
          <p:nvPr>
            <p:ph type="body" idx="1"/>
          </p:nvPr>
        </p:nvSpPr>
        <p:spPr>
          <a:noFill/>
          <a:ln/>
        </p:spPr>
        <p:txBody>
          <a:bodyPr/>
          <a:lstStyle/>
          <a:p>
            <a:endParaRPr lang="en-US">
              <a:latin typeface="Verdana" charset="0"/>
            </a:endParaRPr>
          </a:p>
        </p:txBody>
      </p:sp>
      <p:sp>
        <p:nvSpPr>
          <p:cNvPr id="71684" name="Slide Number Placeholder 3"/>
          <p:cNvSpPr>
            <a:spLocks noGrp="1"/>
          </p:cNvSpPr>
          <p:nvPr>
            <p:ph type="sldNum" sz="quarter" idx="5"/>
          </p:nvPr>
        </p:nvSpPr>
        <p:spPr>
          <a:noFill/>
        </p:spPr>
        <p:txBody>
          <a:bodyPr/>
          <a:lstStyle/>
          <a:p>
            <a:fld id="{8B056728-119A-C648-8605-EC578B0CD1BB}" type="slidenum">
              <a:rPr lang="zh-TW" altLang="en-US"/>
              <a:pPr/>
              <a:t>15</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030EC70-19A7-934B-90E4-F38F59786C9E}" type="slidenum">
              <a:rPr lang="zh-TW" altLang="en-US"/>
              <a:pPr/>
              <a:t>16</a:t>
            </a:fld>
            <a:endParaRPr lang="en-US" altLang="zh-TW"/>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381000" y="685800"/>
            <a:ext cx="6096000" cy="3429000"/>
          </a:xfrm>
          <a:ln/>
        </p:spPr>
      </p:sp>
      <p:sp>
        <p:nvSpPr>
          <p:cNvPr id="73731" name="Notes Placeholder 2"/>
          <p:cNvSpPr>
            <a:spLocks noGrp="1"/>
          </p:cNvSpPr>
          <p:nvPr>
            <p:ph type="body" idx="1"/>
          </p:nvPr>
        </p:nvSpPr>
        <p:spPr>
          <a:noFill/>
          <a:ln/>
        </p:spPr>
        <p:txBody>
          <a:bodyPr/>
          <a:lstStyle/>
          <a:p>
            <a:endParaRPr lang="en-US">
              <a:latin typeface="Verdana" charset="0"/>
            </a:endParaRPr>
          </a:p>
        </p:txBody>
      </p:sp>
      <p:sp>
        <p:nvSpPr>
          <p:cNvPr id="73732" name="Slide Number Placeholder 3"/>
          <p:cNvSpPr txBox="1">
            <a:spLocks noGrp="1"/>
          </p:cNvSpPr>
          <p:nvPr/>
        </p:nvSpPr>
        <p:spPr bwMode="auto">
          <a:xfrm>
            <a:off x="3862091" y="8707061"/>
            <a:ext cx="2972097" cy="449035"/>
          </a:xfrm>
          <a:prstGeom prst="rect">
            <a:avLst/>
          </a:prstGeom>
          <a:noFill/>
          <a:ln w="9525">
            <a:noFill/>
            <a:miter lim="800000"/>
            <a:headEnd/>
            <a:tailEnd/>
          </a:ln>
        </p:spPr>
        <p:txBody>
          <a:bodyPr lIns="88588" tIns="44294" rIns="88588" bIns="44294" anchor="b">
            <a:prstTxWarp prst="textNoShape">
              <a:avLst/>
            </a:prstTxWarp>
          </a:bodyPr>
          <a:lstStyle/>
          <a:p>
            <a:pPr algn="r" defTabSz="885954"/>
            <a:fld id="{4D7687A7-7A2A-FE4F-A31E-9D0AF730515B}" type="slidenum">
              <a:rPr lang="zh-TW" altLang="en-US" sz="1100">
                <a:cs typeface="新細明體" charset="-120"/>
              </a:rPr>
              <a:pPr algn="r" defTabSz="885954"/>
              <a:t>18</a:t>
            </a:fld>
            <a:endParaRPr lang="en-US" altLang="zh-TW" sz="1100" dirty="0">
              <a:cs typeface="新細明體" charset="-12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81000" y="685800"/>
            <a:ext cx="6096000" cy="3429000"/>
          </a:xfrm>
          <a:ln/>
        </p:spPr>
      </p:sp>
      <p:sp>
        <p:nvSpPr>
          <p:cNvPr id="74755" name="Notes Placeholder 2"/>
          <p:cNvSpPr>
            <a:spLocks noGrp="1"/>
          </p:cNvSpPr>
          <p:nvPr>
            <p:ph type="body" idx="1"/>
          </p:nvPr>
        </p:nvSpPr>
        <p:spPr>
          <a:noFill/>
          <a:ln/>
        </p:spPr>
        <p:txBody>
          <a:bodyPr/>
          <a:lstStyle/>
          <a:p>
            <a:endParaRPr lang="en-US">
              <a:latin typeface="Verdana" charset="0"/>
            </a:endParaRPr>
          </a:p>
        </p:txBody>
      </p:sp>
      <p:sp>
        <p:nvSpPr>
          <p:cNvPr id="74756" name="Slide Number Placeholder 3"/>
          <p:cNvSpPr>
            <a:spLocks noGrp="1"/>
          </p:cNvSpPr>
          <p:nvPr>
            <p:ph type="sldNum" sz="quarter" idx="5"/>
          </p:nvPr>
        </p:nvSpPr>
        <p:spPr>
          <a:noFill/>
        </p:spPr>
        <p:txBody>
          <a:bodyPr/>
          <a:lstStyle/>
          <a:p>
            <a:fld id="{82A9CB49-DFDD-FE4D-A6DD-23A9ED48D262}" type="slidenum">
              <a:rPr lang="zh-TW" altLang="en-US"/>
              <a:pPr/>
              <a:t>19</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FACC372B-0A4C-2141-8609-387531BDCB3D}" type="slidenum">
              <a:rPr lang="zh-TW" altLang="en-US"/>
              <a:pPr/>
              <a:t>20</a:t>
            </a:fld>
            <a:endParaRPr lang="en-US" altLang="zh-TW"/>
          </a:p>
        </p:txBody>
      </p:sp>
      <p:sp>
        <p:nvSpPr>
          <p:cNvPr id="75779" name="Rectangle 2"/>
          <p:cNvSpPr>
            <a:spLocks noGrp="1" noRot="1" noChangeAspect="1" noChangeArrowheads="1" noTextEdit="1"/>
          </p:cNvSpPr>
          <p:nvPr>
            <p:ph type="sldImg"/>
          </p:nvPr>
        </p:nvSpPr>
        <p:spPr>
          <a:xfrm>
            <a:off x="381000" y="685800"/>
            <a:ext cx="6096000" cy="3429000"/>
          </a:xfrm>
          <a:ln/>
        </p:spPr>
      </p:sp>
      <p:sp>
        <p:nvSpPr>
          <p:cNvPr id="7578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4148674-E13C-E744-B2AA-5C4249B35E7C}" type="slidenum">
              <a:rPr lang="zh-TW" altLang="en-US"/>
              <a:pPr/>
              <a:t>21</a:t>
            </a:fld>
            <a:endParaRPr lang="en-US" altLang="zh-TW"/>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55B4F0E-0D32-CC4F-AB77-546103CD3529}" type="slidenum">
              <a:rPr lang="zh-TW" altLang="en-US"/>
              <a:pPr/>
              <a:t>22</a:t>
            </a:fld>
            <a:endParaRPr lang="en-US" altLang="zh-TW"/>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381000" y="685800"/>
            <a:ext cx="6096000" cy="3429000"/>
          </a:xfrm>
          <a:ln/>
        </p:spPr>
      </p:sp>
      <p:sp>
        <p:nvSpPr>
          <p:cNvPr id="78851" name="Notes Placeholder 2"/>
          <p:cNvSpPr>
            <a:spLocks noGrp="1"/>
          </p:cNvSpPr>
          <p:nvPr>
            <p:ph type="body" idx="1"/>
          </p:nvPr>
        </p:nvSpPr>
        <p:spPr>
          <a:noFill/>
          <a:ln/>
        </p:spPr>
        <p:txBody>
          <a:bodyPr/>
          <a:lstStyle/>
          <a:p>
            <a:endParaRPr lang="en-US">
              <a:latin typeface="Verdana" charset="0"/>
            </a:endParaRPr>
          </a:p>
        </p:txBody>
      </p:sp>
      <p:sp>
        <p:nvSpPr>
          <p:cNvPr id="78852" name="Slide Number Placeholder 3"/>
          <p:cNvSpPr>
            <a:spLocks noGrp="1"/>
          </p:cNvSpPr>
          <p:nvPr>
            <p:ph type="sldNum" sz="quarter" idx="5"/>
          </p:nvPr>
        </p:nvSpPr>
        <p:spPr>
          <a:noFill/>
        </p:spPr>
        <p:txBody>
          <a:bodyPr/>
          <a:lstStyle/>
          <a:p>
            <a:fld id="{7771F316-3873-1344-8E75-00CFCF73CD53}" type="slidenum">
              <a:rPr lang="zh-TW" altLang="en-US"/>
              <a:pPr/>
              <a:t>23</a:t>
            </a:fld>
            <a:endParaRPr lang="en-US"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5CB176D-AFE8-FE49-84A4-1852E0016B77}" type="slidenum">
              <a:rPr lang="zh-TW" altLang="en-US"/>
              <a:pPr/>
              <a:t>24</a:t>
            </a:fld>
            <a:endParaRPr lang="en-US" altLang="zh-TW"/>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2D9FDEA-8FA9-5743-A817-019028CF5F6A}" type="slidenum">
              <a:rPr lang="zh-TW" altLang="en-US"/>
              <a:pPr/>
              <a:t>25</a:t>
            </a:fld>
            <a:endParaRPr lang="en-US" altLang="zh-TW"/>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D93F4FAE-B306-BA41-A2C7-CA1192CE4328}" type="slidenum">
              <a:rPr lang="zh-TW" altLang="en-US"/>
              <a:pPr/>
              <a:t>26</a:t>
            </a:fld>
            <a:endParaRPr lang="en-US" altLang="zh-TW"/>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5F8E390-E633-B140-AC69-9233477EB880}" type="slidenum">
              <a:rPr lang="zh-TW" altLang="en-US"/>
              <a:pPr/>
              <a:t>27</a:t>
            </a:fld>
            <a:endParaRPr lang="en-US" altLang="zh-TW"/>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Changed additive and subtractive color images, removed citation of Gleitman’s Psychology</a:t>
            </a:r>
            <a:endParaRPr lang="zh-TW" altLang="en-US">
              <a:latin typeface="Verdana" charset="0"/>
              <a:cs typeface="新細明體"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0280154A-2887-7D49-B9E6-CCE92477E3BD}" type="slidenum">
              <a:rPr lang="zh-TW" altLang="en-US"/>
              <a:pPr/>
              <a:t>28</a:t>
            </a:fld>
            <a:endParaRPr lang="en-US" altLang="zh-TW"/>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BD4621B7-0034-794D-A62F-9C53D56DFF0E}" type="slidenum">
              <a:rPr lang="zh-TW" altLang="en-US"/>
              <a:pPr/>
              <a:t>29</a:t>
            </a:fld>
            <a:endParaRPr lang="en-US" altLang="zh-TW"/>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054D4E2-31DB-4C4D-8693-3A90E40C857D}" type="slidenum">
              <a:rPr lang="zh-TW" altLang="en-US"/>
              <a:pPr/>
              <a:t>3</a:t>
            </a:fld>
            <a:endParaRPr lang="en-US" altLang="zh-TW"/>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8966BDB-4BAA-A549-B6F5-EEB6FCF31427}" type="slidenum">
              <a:rPr lang="zh-TW" altLang="en-US"/>
              <a:pPr/>
              <a:t>30</a:t>
            </a:fld>
            <a:endParaRPr lang="en-US" altLang="zh-TW"/>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58E785B-D140-C94D-8578-07DB4B846294}" type="slidenum">
              <a:rPr lang="zh-TW" altLang="en-US"/>
              <a:pPr/>
              <a:t>31</a:t>
            </a:fld>
            <a:endParaRPr lang="en-US" altLang="zh-TW"/>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Aligned color wheel with rest of slide</a:t>
            </a:r>
            <a:endParaRPr lang="zh-TW" altLang="en-US">
              <a:latin typeface="Verdana" charset="0"/>
              <a:cs typeface="新細明體" charset="-12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95E7B8FE-9D20-954F-9E8D-DC54FC6D8516}" type="slidenum">
              <a:rPr lang="zh-TW" altLang="en-US"/>
              <a:pPr/>
              <a:t>32</a:t>
            </a:fld>
            <a:endParaRPr lang="en-US" altLang="zh-TW"/>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8018A197-83F0-5243-9743-3E27AAC3A176}" type="slidenum">
              <a:rPr lang="zh-TW" altLang="en-US"/>
              <a:pPr/>
              <a:t>33</a:t>
            </a:fld>
            <a:endParaRPr lang="en-US" altLang="zh-TW"/>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CA6D6427-4D00-8E47-8E1C-2C3A471232D2}" type="slidenum">
              <a:rPr lang="zh-TW" altLang="en-US"/>
              <a:pPr/>
              <a:t>34</a:t>
            </a:fld>
            <a:endParaRPr lang="en-US" altLang="zh-TW"/>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E8DA3499-A833-464C-AB99-58EDC3D2FB87}" type="slidenum">
              <a:rPr lang="zh-TW" altLang="en-US"/>
              <a:pPr/>
              <a:t>35</a:t>
            </a:fld>
            <a:endParaRPr lang="en-US" altLang="zh-TW"/>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15C0C89-1323-3540-B59C-8321C9A82D70}" type="slidenum">
              <a:rPr lang="zh-TW" altLang="en-US"/>
              <a:pPr/>
              <a:t>36</a:t>
            </a:fld>
            <a:endParaRPr lang="en-US" altLang="zh-TW"/>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970975B7-B4B0-4F44-9601-179488572229}" type="slidenum">
              <a:rPr lang="zh-TW" altLang="en-US"/>
              <a:pPr/>
              <a:t>37</a:t>
            </a:fld>
            <a:endParaRPr lang="en-US" altLang="zh-TW"/>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4AB5A6C-0906-C740-8365-EB085BF214E3}" type="slidenum">
              <a:rPr lang="zh-TW" altLang="en-US"/>
              <a:pPr/>
              <a:t>38</a:t>
            </a:fld>
            <a:endParaRPr lang="en-US" altLang="zh-TW"/>
          </a:p>
        </p:txBody>
      </p:sp>
      <p:sp>
        <p:nvSpPr>
          <p:cNvPr id="94211" name="Rectangle 2"/>
          <p:cNvSpPr>
            <a:spLocks noGrp="1" noRot="1" noChangeAspect="1" noChangeArrowheads="1" noTextEdit="1"/>
          </p:cNvSpPr>
          <p:nvPr>
            <p:ph type="sldImg"/>
          </p:nvPr>
        </p:nvSpPr>
        <p:spPr>
          <a:xfrm>
            <a:off x="381000" y="685800"/>
            <a:ext cx="6096000" cy="3429000"/>
          </a:xfrm>
          <a:ln/>
        </p:spPr>
      </p:sp>
      <p:sp>
        <p:nvSpPr>
          <p:cNvPr id="9421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6A36277-BDEB-5C46-BE76-D828629A334F}" type="slidenum">
              <a:rPr lang="zh-TW" altLang="en-US"/>
              <a:pPr/>
              <a:t>39</a:t>
            </a:fld>
            <a:endParaRPr lang="en-US" altLang="zh-TW"/>
          </a:p>
        </p:txBody>
      </p:sp>
      <p:sp>
        <p:nvSpPr>
          <p:cNvPr id="95235" name="Rectangle 2"/>
          <p:cNvSpPr>
            <a:spLocks noGrp="1" noRot="1" noChangeAspect="1" noChangeArrowheads="1" noTextEdit="1"/>
          </p:cNvSpPr>
          <p:nvPr>
            <p:ph type="sldImg"/>
          </p:nvPr>
        </p:nvSpPr>
        <p:spPr>
          <a:xfrm>
            <a:off x="381000" y="685800"/>
            <a:ext cx="6096000" cy="3429000"/>
          </a:xfrm>
          <a:ln/>
        </p:spPr>
      </p:sp>
      <p:sp>
        <p:nvSpPr>
          <p:cNvPr id="9523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0B608A3-57B7-0F44-B60E-C1E91A258E0B}" type="slidenum">
              <a:rPr lang="zh-TW" altLang="en-US"/>
              <a:pPr/>
              <a:t>4</a:t>
            </a:fld>
            <a:endParaRPr lang="en-US" altLang="zh-TW"/>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28FA5C3A-03DF-7E4D-AD51-FEDE640E22ED}" type="slidenum">
              <a:rPr lang="zh-TW" altLang="en-US"/>
              <a:pPr/>
              <a:t>40</a:t>
            </a:fld>
            <a:endParaRPr lang="en-US" altLang="zh-TW"/>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297DEAF8-C684-DE46-AA6B-8EA9E0DCF3B1}" type="slidenum">
              <a:rPr lang="zh-TW" altLang="en-US"/>
              <a:pPr/>
              <a:t>41</a:t>
            </a:fld>
            <a:endParaRPr lang="en-US" altLang="zh-TW"/>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85B46C1-7313-A747-B23E-C884657E683B}" type="slidenum">
              <a:rPr lang="zh-TW" altLang="en-US"/>
              <a:pPr/>
              <a:t>42</a:t>
            </a:fld>
            <a:endParaRPr lang="en-US" altLang="zh-TW"/>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675B88AB-6ABD-C84C-A2A3-6C29124FDF44}" type="slidenum">
              <a:rPr lang="zh-TW" altLang="en-US"/>
              <a:pPr/>
              <a:t>43</a:t>
            </a:fld>
            <a:endParaRPr lang="en-US" altLang="zh-TW"/>
          </a:p>
        </p:txBody>
      </p:sp>
      <p:sp>
        <p:nvSpPr>
          <p:cNvPr id="99331" name="Rectangle 2"/>
          <p:cNvSpPr>
            <a:spLocks noGrp="1" noRot="1" noChangeAspect="1" noChangeArrowheads="1" noTextEdit="1"/>
          </p:cNvSpPr>
          <p:nvPr>
            <p:ph type="sldImg"/>
          </p:nvPr>
        </p:nvSpPr>
        <p:spPr>
          <a:xfrm>
            <a:off x="381000" y="685800"/>
            <a:ext cx="6096000" cy="3429000"/>
          </a:xfrm>
          <a:ln/>
        </p:spPr>
      </p:sp>
      <p:sp>
        <p:nvSpPr>
          <p:cNvPr id="9933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74DC51E-0BF4-B842-8E69-628357B87E4E}" type="slidenum">
              <a:rPr lang="zh-TW" altLang="en-US"/>
              <a:pPr/>
              <a:t>44</a:t>
            </a:fld>
            <a:endParaRPr lang="en-US" altLang="zh-TW"/>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24E6728-888F-C74C-83D0-A1954DF3D216}" type="slidenum">
              <a:rPr lang="zh-TW" altLang="en-US"/>
              <a:pPr/>
              <a:t>45</a:t>
            </a:fld>
            <a:endParaRPr lang="en-US" altLang="zh-TW"/>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D7F6DE7A-2363-4549-B01F-E69CC2C8E85B}" type="slidenum">
              <a:rPr lang="zh-TW" altLang="en-US"/>
              <a:pPr/>
              <a:t>46</a:t>
            </a:fld>
            <a:endParaRPr lang="en-US" altLang="zh-TW"/>
          </a:p>
        </p:txBody>
      </p:sp>
      <p:sp>
        <p:nvSpPr>
          <p:cNvPr id="102403" name="Rectangle 2"/>
          <p:cNvSpPr>
            <a:spLocks noGrp="1" noRot="1" noChangeAspect="1" noChangeArrowheads="1" noTextEdit="1"/>
          </p:cNvSpPr>
          <p:nvPr>
            <p:ph type="sldImg"/>
          </p:nvPr>
        </p:nvSpPr>
        <p:spPr>
          <a:xfrm>
            <a:off x="381000" y="685800"/>
            <a:ext cx="6096000" cy="3429000"/>
          </a:xfrm>
          <a:ln/>
        </p:spPr>
      </p:sp>
      <p:sp>
        <p:nvSpPr>
          <p:cNvPr id="10240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1CE21A03-8FB6-0541-B4F8-DEFA0E0DE069}" type="slidenum">
              <a:rPr lang="zh-TW" altLang="en-US"/>
              <a:pPr/>
              <a:t>47</a:t>
            </a:fld>
            <a:endParaRPr lang="en-US" altLang="zh-TW"/>
          </a:p>
        </p:txBody>
      </p:sp>
      <p:sp>
        <p:nvSpPr>
          <p:cNvPr id="103427" name="Rectangle 2"/>
          <p:cNvSpPr>
            <a:spLocks noGrp="1" noRot="1" noChangeAspect="1" noChangeArrowheads="1" noTextEdit="1"/>
          </p:cNvSpPr>
          <p:nvPr>
            <p:ph type="sldImg"/>
          </p:nvPr>
        </p:nvSpPr>
        <p:spPr>
          <a:xfrm>
            <a:off x="381000" y="685800"/>
            <a:ext cx="6096000" cy="3429000"/>
          </a:xfrm>
          <a:ln/>
        </p:spPr>
      </p:sp>
      <p:sp>
        <p:nvSpPr>
          <p:cNvPr id="103428"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CCEE7819-310C-9045-9ABF-2501D4397D42}" type="slidenum">
              <a:rPr lang="zh-TW" altLang="en-US"/>
              <a:pPr/>
              <a:t>48</a:t>
            </a:fld>
            <a:endParaRPr lang="en-US" altLang="zh-TW"/>
          </a:p>
        </p:txBody>
      </p:sp>
      <p:sp>
        <p:nvSpPr>
          <p:cNvPr id="104451" name="Rectangle 2"/>
          <p:cNvSpPr>
            <a:spLocks noGrp="1" noRot="1" noChangeAspect="1" noChangeArrowheads="1" noTextEdit="1"/>
          </p:cNvSpPr>
          <p:nvPr>
            <p:ph type="sldImg"/>
          </p:nvPr>
        </p:nvSpPr>
        <p:spPr>
          <a:xfrm>
            <a:off x="381000" y="685800"/>
            <a:ext cx="6096000" cy="3429000"/>
          </a:xfrm>
          <a:ln/>
        </p:spPr>
      </p:sp>
      <p:sp>
        <p:nvSpPr>
          <p:cNvPr id="10445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8A75B7F0-81D9-124E-A109-D0C96658B2C6}" type="slidenum">
              <a:rPr lang="zh-TW" altLang="en-US"/>
              <a:pPr/>
              <a:t>49</a:t>
            </a:fld>
            <a:endParaRPr lang="en-US" altLang="zh-TW"/>
          </a:p>
        </p:txBody>
      </p:sp>
      <p:sp>
        <p:nvSpPr>
          <p:cNvPr id="105475" name="Rectangle 2"/>
          <p:cNvSpPr>
            <a:spLocks noGrp="1" noRot="1" noChangeAspect="1" noChangeArrowheads="1" noTextEdit="1"/>
          </p:cNvSpPr>
          <p:nvPr>
            <p:ph type="sldImg"/>
          </p:nvPr>
        </p:nvSpPr>
        <p:spPr>
          <a:xfrm>
            <a:off x="381000" y="685800"/>
            <a:ext cx="6096000" cy="3429000"/>
          </a:xfrm>
          <a:ln/>
        </p:spPr>
      </p:sp>
      <p:sp>
        <p:nvSpPr>
          <p:cNvPr id="105476" name="Rectangle 3"/>
          <p:cNvSpPr>
            <a:spLocks noGrp="1" noChangeArrowheads="1"/>
          </p:cNvSpPr>
          <p:nvPr>
            <p:ph type="body" idx="1"/>
          </p:nvPr>
        </p:nvSpPr>
        <p:spPr>
          <a:noFill/>
          <a:ln/>
        </p:spPr>
        <p:txBody>
          <a:bodyPr/>
          <a:lstStyle/>
          <a:p>
            <a:pPr eaLnBrk="1" hangingPunct="1"/>
            <a:r>
              <a:rPr lang="en-US" altLang="zh-TW">
                <a:latin typeface="Verdana" charset="0"/>
                <a:cs typeface="新細明體" charset="-120"/>
              </a:rPr>
              <a:t>Replaced Lateral Inhibition Graph to more clearly correspond to Mach Band example</a:t>
            </a:r>
            <a:endParaRPr lang="zh-TW" altLang="en-US">
              <a:latin typeface="Verdana" charset="0"/>
              <a:cs typeface="新細明體"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3DA4343A-7A76-B54F-9449-A33EEF53A6F8}" type="slidenum">
              <a:rPr lang="zh-TW" altLang="en-US"/>
              <a:pPr/>
              <a:t>5</a:t>
            </a:fld>
            <a:endParaRPr lang="en-US" altLang="zh-TW"/>
          </a:p>
        </p:txBody>
      </p:sp>
      <p:sp>
        <p:nvSpPr>
          <p:cNvPr id="63491" name="Rectangle 2"/>
          <p:cNvSpPr>
            <a:spLocks noGrp="1" noRot="1" noChangeAspect="1" noChangeArrowheads="1" noTextEdit="1"/>
          </p:cNvSpPr>
          <p:nvPr>
            <p:ph type="sldImg"/>
          </p:nvPr>
        </p:nvSpPr>
        <p:spPr>
          <a:xfrm>
            <a:off x="381000" y="685800"/>
            <a:ext cx="6096000" cy="3429000"/>
          </a:xfrm>
          <a:ln/>
        </p:spPr>
      </p:sp>
      <p:sp>
        <p:nvSpPr>
          <p:cNvPr id="6349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F9A5F22B-2EC1-4147-9BB2-1B2F89ADFEEE}" type="slidenum">
              <a:rPr lang="zh-TW" altLang="en-US"/>
              <a:pPr/>
              <a:t>50</a:t>
            </a:fld>
            <a:endParaRPr lang="en-US" altLang="zh-TW"/>
          </a:p>
        </p:txBody>
      </p:sp>
      <p:sp>
        <p:nvSpPr>
          <p:cNvPr id="106499" name="Rectangle 2"/>
          <p:cNvSpPr>
            <a:spLocks noGrp="1" noRot="1" noChangeAspect="1" noChangeArrowheads="1" noTextEdit="1"/>
          </p:cNvSpPr>
          <p:nvPr>
            <p:ph type="sldImg"/>
          </p:nvPr>
        </p:nvSpPr>
        <p:spPr>
          <a:xfrm>
            <a:off x="381000" y="685800"/>
            <a:ext cx="6096000" cy="3429000"/>
          </a:xfrm>
          <a:ln/>
        </p:spPr>
      </p:sp>
      <p:sp>
        <p:nvSpPr>
          <p:cNvPr id="10650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196A330-B074-2346-8095-A6FE054004EE}" type="slidenum">
              <a:rPr lang="zh-TW" altLang="en-US"/>
              <a:pPr/>
              <a:t>53</a:t>
            </a:fld>
            <a:endParaRPr lang="en-US" altLang="zh-TW"/>
          </a:p>
        </p:txBody>
      </p:sp>
      <p:sp>
        <p:nvSpPr>
          <p:cNvPr id="107523" name="Rectangle 2"/>
          <p:cNvSpPr>
            <a:spLocks noGrp="1" noRot="1" noChangeAspect="1" noChangeArrowheads="1" noTextEdit="1"/>
          </p:cNvSpPr>
          <p:nvPr>
            <p:ph type="sldImg"/>
          </p:nvPr>
        </p:nvSpPr>
        <p:spPr>
          <a:xfrm>
            <a:off x="381000" y="685800"/>
            <a:ext cx="6096000" cy="3429000"/>
          </a:xfrm>
          <a:ln/>
        </p:spPr>
      </p:sp>
      <p:sp>
        <p:nvSpPr>
          <p:cNvPr id="107524"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6508B27-1812-CB49-A28C-5C309BCB2346}" type="slidenum">
              <a:rPr lang="zh-TW" altLang="en-US"/>
              <a:pPr/>
              <a:t>54</a:t>
            </a:fld>
            <a:endParaRPr lang="en-US" altLang="zh-TW"/>
          </a:p>
        </p:txBody>
      </p:sp>
      <p:sp>
        <p:nvSpPr>
          <p:cNvPr id="108547" name="Rectangle 2"/>
          <p:cNvSpPr>
            <a:spLocks noGrp="1" noRot="1" noChangeAspect="1" noChangeArrowheads="1" noTextEdit="1"/>
          </p:cNvSpPr>
          <p:nvPr>
            <p:ph type="sldImg"/>
          </p:nvPr>
        </p:nvSpPr>
        <p:spPr>
          <a:xfrm>
            <a:off x="381000" y="685800"/>
            <a:ext cx="6096000" cy="3429000"/>
          </a:xfrm>
          <a:ln/>
        </p:spPr>
      </p:sp>
      <p:sp>
        <p:nvSpPr>
          <p:cNvPr id="108548" name="Rectangle 3"/>
          <p:cNvSpPr>
            <a:spLocks noGrp="1" noChangeArrowheads="1"/>
          </p:cNvSpPr>
          <p:nvPr>
            <p:ph type="body" idx="1"/>
          </p:nvPr>
        </p:nvSpPr>
        <p:spPr>
          <a:noFill/>
          <a:ln/>
        </p:spPr>
        <p:txBody>
          <a:bodyPr/>
          <a:lstStyle/>
          <a:p>
            <a:pPr eaLnBrk="1" hangingPunct="1"/>
            <a:endParaRPr lang="zh-TW" altLang="en-US" dirty="0">
              <a:latin typeface="Verdana" charset="0"/>
              <a:cs typeface="新細明體" charset="-12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CBD07B8-6581-BF48-B2F1-4FB5ED50A71A}" type="slidenum">
              <a:rPr lang="zh-TW" altLang="en-US"/>
              <a:pPr/>
              <a:t>55</a:t>
            </a:fld>
            <a:endParaRPr lang="en-US" altLang="zh-TW"/>
          </a:p>
        </p:txBody>
      </p:sp>
      <p:sp>
        <p:nvSpPr>
          <p:cNvPr id="109571" name="Rectangle 2"/>
          <p:cNvSpPr>
            <a:spLocks noGrp="1" noRot="1" noChangeAspect="1" noChangeArrowheads="1" noTextEdit="1"/>
          </p:cNvSpPr>
          <p:nvPr>
            <p:ph type="sldImg"/>
          </p:nvPr>
        </p:nvSpPr>
        <p:spPr>
          <a:xfrm>
            <a:off x="381000" y="685800"/>
            <a:ext cx="6096000" cy="3429000"/>
          </a:xfrm>
          <a:ln/>
        </p:spPr>
      </p:sp>
      <p:sp>
        <p:nvSpPr>
          <p:cNvPr id="109572"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4E4F5AC-647D-8B45-B942-99D6C0ABEF35}" type="slidenum">
              <a:rPr lang="zh-TW" altLang="en-US"/>
              <a:pPr/>
              <a:t>56</a:t>
            </a:fld>
            <a:endParaRPr lang="en-US" altLang="zh-TW"/>
          </a:p>
        </p:txBody>
      </p:sp>
      <p:sp>
        <p:nvSpPr>
          <p:cNvPr id="110595" name="Rectangle 2"/>
          <p:cNvSpPr>
            <a:spLocks noGrp="1" noRot="1" noChangeAspect="1" noChangeArrowheads="1" noTextEdit="1"/>
          </p:cNvSpPr>
          <p:nvPr>
            <p:ph type="sldImg"/>
          </p:nvPr>
        </p:nvSpPr>
        <p:spPr>
          <a:xfrm>
            <a:off x="381000" y="685800"/>
            <a:ext cx="6096000" cy="3429000"/>
          </a:xfrm>
          <a:ln/>
        </p:spPr>
      </p:sp>
      <p:sp>
        <p:nvSpPr>
          <p:cNvPr id="11059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57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8533D6B-0DB3-6449-AA1F-F433C1B8C874}" type="slidenum">
              <a:rPr lang="zh-TW" altLang="en-US"/>
              <a:pPr/>
              <a:t>6</a:t>
            </a:fld>
            <a:endParaRPr lang="en-US" altLang="zh-TW"/>
          </a:p>
        </p:txBody>
      </p:sp>
      <p:sp>
        <p:nvSpPr>
          <p:cNvPr id="64515" name="Rectangle 2"/>
          <p:cNvSpPr>
            <a:spLocks noGrp="1" noRot="1" noChangeAspect="1" noChangeArrowheads="1" noTextEdit="1"/>
          </p:cNvSpPr>
          <p:nvPr>
            <p:ph type="sldImg"/>
          </p:nvPr>
        </p:nvSpPr>
        <p:spPr>
          <a:xfrm>
            <a:off x="381000" y="685800"/>
            <a:ext cx="6096000" cy="3429000"/>
          </a:xfrm>
          <a:ln/>
        </p:spPr>
      </p:sp>
      <p:sp>
        <p:nvSpPr>
          <p:cNvPr id="64516"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6D690D-014E-194B-9C3C-4B97EC0CA897}" type="slidenum">
              <a:rPr lang="zh-TW" altLang="en-US"/>
              <a:pPr/>
              <a:t>7</a:t>
            </a:fld>
            <a:endParaRPr lang="en-US" altLang="zh-TW"/>
          </a:p>
        </p:txBody>
      </p:sp>
      <p:sp>
        <p:nvSpPr>
          <p:cNvPr id="65539" name="Rectangle 2"/>
          <p:cNvSpPr>
            <a:spLocks noGrp="1" noRot="1" noChangeAspect="1"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p:spPr>
        <p:txBody>
          <a:bodyPr/>
          <a:lstStyle/>
          <a:p>
            <a:pPr eaLnBrk="1" hangingPunct="1"/>
            <a:endParaRPr lang="zh-TW" altLang="en-US">
              <a:latin typeface="Verdana" charset="0"/>
              <a:cs typeface="新細明體" charset="-12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381000" y="685800"/>
            <a:ext cx="6096000" cy="3429000"/>
          </a:xfrm>
          <a:ln/>
        </p:spPr>
      </p:sp>
      <p:sp>
        <p:nvSpPr>
          <p:cNvPr id="66563" name="Notes Placeholder 2"/>
          <p:cNvSpPr>
            <a:spLocks noGrp="1"/>
          </p:cNvSpPr>
          <p:nvPr>
            <p:ph type="body" idx="1"/>
          </p:nvPr>
        </p:nvSpPr>
        <p:spPr>
          <a:noFill/>
          <a:ln/>
        </p:spPr>
        <p:txBody>
          <a:bodyPr/>
          <a:lstStyle/>
          <a:p>
            <a:endParaRPr lang="en-US">
              <a:latin typeface="Verdana" charset="0"/>
            </a:endParaRPr>
          </a:p>
        </p:txBody>
      </p:sp>
      <p:sp>
        <p:nvSpPr>
          <p:cNvPr id="66564" name="Slide Number Placeholder 3"/>
          <p:cNvSpPr>
            <a:spLocks noGrp="1"/>
          </p:cNvSpPr>
          <p:nvPr>
            <p:ph type="sldNum" sz="quarter" idx="5"/>
          </p:nvPr>
        </p:nvSpPr>
        <p:spPr>
          <a:noFill/>
        </p:spPr>
        <p:txBody>
          <a:bodyPr/>
          <a:lstStyle/>
          <a:p>
            <a:fld id="{259ADF78-1AB5-1548-8461-F161CB6D362F}" type="slidenum">
              <a:rPr lang="zh-TW" altLang="en-US"/>
              <a:pPr/>
              <a:t>8</a:t>
            </a:fld>
            <a:endParaRPr lang="en-US"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577BAB-5C0C-0742-90A2-6C0A7381CCB5}" type="slidenum">
              <a:rPr lang="en-US" smtClean="0"/>
              <a:pPr/>
              <a:t>9</a:t>
            </a:fld>
            <a:endParaRPr lang="en-US"/>
          </a:p>
        </p:txBody>
      </p:sp>
    </p:spTree>
    <p:extLst>
      <p:ext uri="{BB962C8B-B14F-4D97-AF65-F5344CB8AC3E}">
        <p14:creationId xmlns:p14="http://schemas.microsoft.com/office/powerpoint/2010/main" val="214146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2.xml"/><Relationship Id="rId5" Type="http://schemas.openxmlformats.org/officeDocument/2006/relationships/tags" Target="../tags/tag17.xml"/><Relationship Id="rId4"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2.xml"/><Relationship Id="rId4" Type="http://schemas.openxmlformats.org/officeDocument/2006/relationships/tags" Target="../tags/tag4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57200" y="3200400"/>
            <a:ext cx="8229600" cy="495776"/>
          </a:xfrm>
          <a:prstGeom prst="rect">
            <a:avLst/>
          </a:prstGeom>
        </p:spPr>
        <p:txBody>
          <a:bodyPr anchor="t" anchorCtr="0"/>
          <a:lstStyle>
            <a:lvl1pPr algn="l">
              <a:defRPr sz="3200" b="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457201" y="3786188"/>
            <a:ext cx="8229601"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nvSpPr>
        <p:spPr>
          <a:xfrm>
            <a:off x="457201"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2" name="Footer Placeholder 5"/>
          <p:cNvSpPr>
            <a:spLocks noGrp="1"/>
          </p:cNvSpPr>
          <p:nvPr>
            <p:ph type="ftr" sz="quarter" idx="3"/>
          </p:nvPr>
        </p:nvSpPr>
        <p:spPr>
          <a:xfrm>
            <a:off x="3657600" y="4800601"/>
            <a:ext cx="4495800" cy="240983"/>
          </a:xfrm>
          <a:prstGeom prst="rect">
            <a:avLst/>
          </a:prstGeom>
          <a:noFill/>
        </p:spPr>
        <p:txBody>
          <a:bodyPr/>
          <a:lstStyle>
            <a:lvl1pPr algn="r">
              <a:defRPr sz="1400">
                <a:solidFill>
                  <a:schemeClr val="tx1"/>
                </a:solidFill>
                <a:latin typeface="+mn-lt"/>
              </a:defRPr>
            </a:lvl1pPr>
          </a:lstStyle>
          <a:p>
            <a:r>
              <a:rPr lang="en-US" smtClean="0"/>
              <a:t>Color</a:t>
            </a:r>
            <a:endParaRPr lang="en-US" dirty="0"/>
          </a:p>
        </p:txBody>
      </p:sp>
      <p:sp>
        <p:nvSpPr>
          <p:cNvPr id="13" name="Slide Number Placeholder 6"/>
          <p:cNvSpPr>
            <a:spLocks noGrp="1"/>
          </p:cNvSpPr>
          <p:nvPr>
            <p:ph type="sldNum" sz="quarter" idx="4"/>
          </p:nvPr>
        </p:nvSpPr>
        <p:spPr>
          <a:xfrm>
            <a:off x="8153400" y="4800600"/>
            <a:ext cx="533400" cy="238601"/>
          </a:xfrm>
          <a:prstGeom prst="rect">
            <a:avLst/>
          </a:prstGeom>
          <a:noFill/>
        </p:spPr>
        <p:txBody>
          <a:bodyPr/>
          <a:lstStyle>
            <a:lvl1pPr algn="r">
              <a:defRPr sz="1400">
                <a:solidFill>
                  <a:schemeClr val="tx1"/>
                </a:solidFill>
                <a:latin typeface="+mn-lt"/>
              </a:defRPr>
            </a:lvl1pPr>
          </a:lstStyle>
          <a:p>
            <a:fld id="{2429FA1C-5F42-224C-8C60-E04BD2BEA25A}" type="slidenum">
              <a:rPr lang="en-US" smtClean="0"/>
              <a:pPr/>
              <a:t>‹#›</a:t>
            </a:fld>
            <a:endParaRPr lang="en-US" dirty="0"/>
          </a:p>
        </p:txBody>
      </p:sp>
      <p:sp>
        <p:nvSpPr>
          <p:cNvPr id="15" name="Content Placeholder 3"/>
          <p:cNvSpPr>
            <a:spLocks noGrp="1"/>
          </p:cNvSpPr>
          <p:nvPr>
            <p:ph sz="quarter" idx="10"/>
          </p:nvPr>
        </p:nvSpPr>
        <p:spPr>
          <a:xfrm>
            <a:off x="457200" y="571500"/>
            <a:ext cx="8229600" cy="2114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1" name="Rectangle 10"/>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
        <p:nvSpPr>
          <p:cNvPr id="12" name="Footer Placeholder 11"/>
          <p:cNvSpPr>
            <a:spLocks noGrp="1"/>
          </p:cNvSpPr>
          <p:nvPr>
            <p:ph type="ftr" sz="quarter" idx="10"/>
          </p:nvPr>
        </p:nvSpPr>
        <p:spPr/>
        <p:txBody>
          <a:bodyPr/>
          <a:lstStyle/>
          <a:p>
            <a:r>
              <a:rPr lang="en-US" smtClean="0"/>
              <a:t>Color</a:t>
            </a:r>
            <a:endParaRPr lang="en-US" dirty="0"/>
          </a:p>
        </p:txBody>
      </p:sp>
      <p:sp>
        <p:nvSpPr>
          <p:cNvPr id="13" name="Slide Number Placeholder 12"/>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4883"/>
            <a:ext cx="8382000" cy="308967"/>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70985"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75719" y="857251"/>
            <a:ext cx="3801533" cy="1821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75719" y="2764632"/>
            <a:ext cx="3801533" cy="1821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smtClean="0"/>
              <a:t>Color</a:t>
            </a:r>
            <a:endParaRPr lang="en-US" dirty="0"/>
          </a:p>
        </p:txBody>
      </p:sp>
      <p:sp>
        <p:nvSpPr>
          <p:cNvPr id="9" name="Slide Number Placeholder 8"/>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4883"/>
            <a:ext cx="8382000" cy="308967"/>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70985"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5719"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smtClean="0"/>
              <a:t>Color</a:t>
            </a:r>
            <a:endParaRPr lang="en-US" dirty="0"/>
          </a:p>
        </p:txBody>
      </p:sp>
      <p:sp>
        <p:nvSpPr>
          <p:cNvPr id="9" name="Slide Number Placeholder 8"/>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custDataLst>
              <p:tags r:id="rId1"/>
            </p:custDataLst>
          </p:nvPr>
        </p:nvSpPr>
        <p:spPr>
          <a:xfrm>
            <a:off x="457202" y="2736056"/>
            <a:ext cx="8229599" cy="960120"/>
          </a:xfrm>
          <a:prstGeom prst="rect">
            <a:avLst/>
          </a:prstGeom>
        </p:spPr>
        <p:txBody>
          <a:bodyPr anchor="b" anchorCtr="0"/>
          <a:lstStyle>
            <a:lvl1pPr algn="l">
              <a:defRPr sz="3200" b="0">
                <a:solidFill>
                  <a:schemeClr val="tx1"/>
                </a:solidFill>
              </a:defRPr>
            </a:lvl1pPr>
          </a:lstStyle>
          <a:p>
            <a:r>
              <a:rPr kumimoji="0" lang="en-US" smtClean="0"/>
              <a:t>Click to edit Master title style</a:t>
            </a:r>
            <a:endParaRPr kumimoji="0" lang="en-US" dirty="0"/>
          </a:p>
        </p:txBody>
      </p:sp>
      <p:sp>
        <p:nvSpPr>
          <p:cNvPr id="9" name="Subtitle 8"/>
          <p:cNvSpPr>
            <a:spLocks noGrp="1"/>
          </p:cNvSpPr>
          <p:nvPr>
            <p:ph type="subTitle" idx="1"/>
            <p:custDataLst>
              <p:tags r:id="rId2"/>
            </p:custDataLst>
          </p:nvPr>
        </p:nvSpPr>
        <p:spPr>
          <a:xfrm>
            <a:off x="457202" y="3786188"/>
            <a:ext cx="8229600" cy="514350"/>
          </a:xfrm>
        </p:spPr>
        <p:txBody>
          <a:bodyPr/>
          <a:lstStyle>
            <a:lvl1pPr marL="0" indent="0" algn="l">
              <a:buNone/>
              <a:defRPr sz="2000" b="0">
                <a:solidFill>
                  <a:schemeClr val="accent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 name="Rectangle 1"/>
          <p:cNvSpPr/>
          <p:nvPr>
            <p:custDataLst>
              <p:tags r:id="rId3"/>
            </p:custDataLst>
          </p:nvPr>
        </p:nvSpPr>
        <p:spPr>
          <a:xfrm>
            <a:off x="457201" y="514350"/>
            <a:ext cx="82423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p>
        </p:txBody>
      </p:sp>
      <p:sp>
        <p:nvSpPr>
          <p:cNvPr id="18" name="Straight Connector 17"/>
          <p:cNvSpPr>
            <a:spLocks noChangeShapeType="1"/>
          </p:cNvSpPr>
          <p:nvPr>
            <p:custDataLst>
              <p:tags r:id="rId4"/>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b="0"/>
          </a:p>
        </p:txBody>
      </p:sp>
      <p:sp>
        <p:nvSpPr>
          <p:cNvPr id="19" name="Footer Placeholder 5"/>
          <p:cNvSpPr>
            <a:spLocks noGrp="1"/>
          </p:cNvSpPr>
          <p:nvPr>
            <p:ph type="ftr" sz="quarter" idx="3"/>
            <p:custDataLst>
              <p:tags r:id="rId5"/>
            </p:custDataLst>
          </p:nvPr>
        </p:nvSpPr>
        <p:spPr>
          <a:xfrm>
            <a:off x="2133600" y="4800601"/>
            <a:ext cx="5257800" cy="240983"/>
          </a:xfrm>
          <a:prstGeom prst="rect">
            <a:avLst/>
          </a:prstGeom>
          <a:noFill/>
        </p:spPr>
        <p:txBody>
          <a:bodyPr/>
          <a:lstStyle>
            <a:lvl1pPr algn="l">
              <a:defRPr sz="1400" b="0">
                <a:solidFill>
                  <a:schemeClr val="tx1"/>
                </a:solidFill>
              </a:defRPr>
            </a:lvl1pPr>
          </a:lstStyle>
          <a:p>
            <a:r>
              <a:rPr lang="en-US" smtClean="0"/>
              <a:t>Color</a:t>
            </a:r>
            <a:endParaRPr lang="en-US" dirty="0"/>
          </a:p>
        </p:txBody>
      </p:sp>
      <p:sp>
        <p:nvSpPr>
          <p:cNvPr id="20" name="Slide Number Placeholder 6"/>
          <p:cNvSpPr>
            <a:spLocks noGrp="1"/>
          </p:cNvSpPr>
          <p:nvPr>
            <p:ph type="sldNum" sz="quarter" idx="4"/>
            <p:custDataLst>
              <p:tags r:id="rId6"/>
            </p:custDataLst>
          </p:nvPr>
        </p:nvSpPr>
        <p:spPr>
          <a:xfrm>
            <a:off x="7467600" y="4800600"/>
            <a:ext cx="1219200" cy="238601"/>
          </a:xfrm>
          <a:prstGeom prst="rect">
            <a:avLst/>
          </a:prstGeom>
          <a:noFill/>
        </p:spPr>
        <p:txBody>
          <a:bodyPr/>
          <a:lstStyle>
            <a:lvl1pPr algn="r">
              <a:defRPr sz="1400" b="0">
                <a:solidFill>
                  <a:schemeClr val="tx1"/>
                </a:solidFill>
              </a:defRPr>
            </a:lvl1p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Straight Connector 14"/>
          <p:cNvSpPr>
            <a:spLocks noChangeShapeType="1"/>
          </p:cNvSpPr>
          <p:nvPr>
            <p:custDataLst>
              <p:tags r:id="rId2"/>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oter Placeholder 5"/>
          <p:cNvSpPr>
            <a:spLocks noGrp="1"/>
          </p:cNvSpPr>
          <p:nvPr>
            <p:ph type="ftr" sz="quarter" idx="3"/>
            <p:custDataLst>
              <p:tags r:id="rId3"/>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Color</a:t>
            </a:r>
            <a:endParaRPr lang="en-US" dirty="0"/>
          </a:p>
        </p:txBody>
      </p:sp>
      <p:sp>
        <p:nvSpPr>
          <p:cNvPr id="17" name="Slide Number Placeholder 6"/>
          <p:cNvSpPr>
            <a:spLocks noGrp="1"/>
          </p:cNvSpPr>
          <p:nvPr>
            <p:ph type="sldNum" sz="quarter" idx="4"/>
            <p:custDataLst>
              <p:tags r:id="rId4"/>
            </p:custDataLst>
          </p:nvPr>
        </p:nvSpPr>
        <p:spPr>
          <a:xfrm>
            <a:off x="7467600" y="4800600"/>
            <a:ext cx="1219200" cy="238601"/>
          </a:xfrm>
          <a:prstGeom prst="rect">
            <a:avLst/>
          </a:prstGeom>
          <a:noFill/>
        </p:spPr>
        <p:txBody>
          <a:bodyPr/>
          <a:lstStyle>
            <a:lvl1pPr algn="r">
              <a:defRPr sz="1400">
                <a:solidFill>
                  <a:schemeClr val="tx1"/>
                </a:solidFill>
              </a:defRPr>
            </a:lvl1pPr>
          </a:lstStyle>
          <a:p>
            <a:fld id="{2429FA1C-5F42-224C-8C60-E04BD2BEA25A}" type="slidenum">
              <a:rPr lang="en-US" smtClean="0"/>
              <a:pPr/>
              <a:t>‹#›</a:t>
            </a:fld>
            <a:endParaRPr lang="en-US" dirty="0"/>
          </a:p>
        </p:txBody>
      </p:sp>
      <p:sp>
        <p:nvSpPr>
          <p:cNvPr id="11" name="Title 10"/>
          <p:cNvSpPr>
            <a:spLocks noGrp="1"/>
          </p:cNvSpPr>
          <p:nvPr>
            <p:ph type="title"/>
            <p:custDataLst>
              <p:tags r:id="rId5"/>
            </p:custDataLst>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custDataLst>
              <p:tags r:id="rId2"/>
            </p:custDataLst>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custDataLst>
              <p:tags r:id="rId3"/>
            </p:custDataLst>
          </p:nvPr>
        </p:nvSpPr>
        <p:spPr>
          <a:xfrm>
            <a:off x="6400800" y="4766310"/>
            <a:ext cx="2286000" cy="274320"/>
          </a:xfrm>
          <a:prstGeom prst="rect">
            <a:avLst/>
          </a:prstGeom>
        </p:spPr>
        <p:txBody>
          <a:bodyPr/>
          <a:lstStyle/>
          <a:p>
            <a:endParaRPr lang="en-US"/>
          </a:p>
        </p:txBody>
      </p:sp>
      <p:sp>
        <p:nvSpPr>
          <p:cNvPr id="5" name="Footer Placeholder 4"/>
          <p:cNvSpPr>
            <a:spLocks noGrp="1"/>
          </p:cNvSpPr>
          <p:nvPr>
            <p:ph type="ftr" sz="quarter" idx="11"/>
            <p:custDataLst>
              <p:tags r:id="rId4"/>
            </p:custDataLst>
          </p:nvPr>
        </p:nvSpPr>
        <p:spPr>
          <a:xfrm>
            <a:off x="2898648" y="4766310"/>
            <a:ext cx="3474720" cy="274320"/>
          </a:xfrm>
          <a:prstGeom prst="rect">
            <a:avLst/>
          </a:prstGeom>
        </p:spPr>
        <p:txBody>
          <a:bodyPr/>
          <a:lstStyle/>
          <a:p>
            <a:r>
              <a:rPr lang="en-US" smtClean="0"/>
              <a:t>Color</a:t>
            </a:r>
            <a:endParaRPr lang="en-US" dirty="0"/>
          </a:p>
        </p:txBody>
      </p:sp>
      <p:sp>
        <p:nvSpPr>
          <p:cNvPr id="6" name="Slide Number Placeholder 5"/>
          <p:cNvSpPr>
            <a:spLocks noGrp="1"/>
          </p:cNvSpPr>
          <p:nvPr>
            <p:ph type="sldNum" sz="quarter" idx="12"/>
            <p:custDataLst>
              <p:tags r:id="rId5"/>
            </p:custDataLst>
          </p:nvPr>
        </p:nvSpPr>
        <p:spPr>
          <a:xfrm>
            <a:off x="1069848" y="4766310"/>
            <a:ext cx="1520952" cy="274320"/>
          </a:xfrm>
          <a:prstGeom prst="rect">
            <a:avLst/>
          </a:prstGeom>
        </p:spPr>
        <p:txBody>
          <a:bodyPr/>
          <a:lstStyle/>
          <a:p>
            <a:fld id="{2429FA1C-5F42-224C-8C60-E04BD2BEA25A}" type="slidenum">
              <a:rPr lang="en-US" smtClean="0"/>
              <a:pPr/>
              <a:t>‹#›</a:t>
            </a:fld>
            <a:endParaRPr lang="en-US" dirty="0"/>
          </a:p>
        </p:txBody>
      </p:sp>
      <p:sp>
        <p:nvSpPr>
          <p:cNvPr id="7" name="Rectangle 6"/>
          <p:cNvSpPr/>
          <p:nvPr>
            <p:custDataLst>
              <p:tags r:id="rId6"/>
            </p:custDataLst>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custDataLst>
              <p:tags r:id="rId7"/>
            </p:custDataLst>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Straight Connector 11"/>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Color</a:t>
            </a:r>
            <a:endParaRPr lang="en-US" dirty="0"/>
          </a:p>
        </p:txBody>
      </p:sp>
      <p:sp>
        <p:nvSpPr>
          <p:cNvPr id="14"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2429FA1C-5F42-224C-8C60-E04BD2BEA25A}" type="slidenum">
              <a:rPr lang="en-US" smtClean="0"/>
              <a:pPr/>
              <a:t>‹#›</a:t>
            </a:fld>
            <a:endParaRPr lang="en-US" dirty="0"/>
          </a:p>
        </p:txBody>
      </p:sp>
      <p:sp>
        <p:nvSpPr>
          <p:cNvPr id="18" name="Content Placeholder 7"/>
          <p:cNvSpPr>
            <a:spLocks noGrp="1"/>
          </p:cNvSpPr>
          <p:nvPr>
            <p:ph sz="quarter" idx="1"/>
            <p:custDataLst>
              <p:tags r:id="rId4"/>
            </p:custDataLst>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custDataLst>
              <p:tags r:id="rId5"/>
            </p:custDataLst>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1" name="Title 20"/>
          <p:cNvSpPr>
            <a:spLocks noGrp="1"/>
          </p:cNvSpPr>
          <p:nvPr>
            <p:ph type="title"/>
            <p:custDataLst>
              <p:tags r:id="rId6"/>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custDataLst>
              <p:tags r:id="rId1"/>
            </p:custDataLst>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custDataLst>
              <p:tags r:id="rId2"/>
            </p:custDataLst>
          </p:nvPr>
        </p:nvSpPr>
        <p:spPr>
          <a:xfrm>
            <a:off x="4648202"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6" name="Straight Connector 15"/>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oter Placeholder 5"/>
          <p:cNvSpPr>
            <a:spLocks noGrp="1"/>
          </p:cNvSpPr>
          <p:nvPr>
            <p:ph type="ftr" sz="quarter" idx="10"/>
            <p:custDataLst>
              <p:tags r:id="rId4"/>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Color</a:t>
            </a:r>
            <a:endParaRPr lang="en-US" dirty="0"/>
          </a:p>
        </p:txBody>
      </p:sp>
      <p:sp>
        <p:nvSpPr>
          <p:cNvPr id="18" name="Slide Number Placeholder 6"/>
          <p:cNvSpPr>
            <a:spLocks noGrp="1"/>
          </p:cNvSpPr>
          <p:nvPr>
            <p:ph type="sldNum" sz="quarter" idx="11"/>
            <p:custDataLst>
              <p:tags r:id="rId5"/>
            </p:custDataLst>
          </p:nvPr>
        </p:nvSpPr>
        <p:spPr>
          <a:xfrm>
            <a:off x="7467600" y="4800600"/>
            <a:ext cx="1219200" cy="238601"/>
          </a:xfrm>
          <a:prstGeom prst="rect">
            <a:avLst/>
          </a:prstGeom>
          <a:noFill/>
        </p:spPr>
        <p:txBody>
          <a:bodyPr/>
          <a:lstStyle>
            <a:lvl1pPr algn="r">
              <a:defRPr sz="1400">
                <a:solidFill>
                  <a:schemeClr val="tx1"/>
                </a:solidFill>
              </a:defRPr>
            </a:lvl1pPr>
          </a:lstStyle>
          <a:p>
            <a:fld id="{2429FA1C-5F42-224C-8C60-E04BD2BEA25A}" type="slidenum">
              <a:rPr lang="en-US" smtClean="0"/>
              <a:pPr/>
              <a:t>‹#›</a:t>
            </a:fld>
            <a:endParaRPr lang="en-US" dirty="0"/>
          </a:p>
        </p:txBody>
      </p:sp>
      <p:sp>
        <p:nvSpPr>
          <p:cNvPr id="12" name="Content Placeholder 7"/>
          <p:cNvSpPr>
            <a:spLocks noGrp="1"/>
          </p:cNvSpPr>
          <p:nvPr>
            <p:ph sz="quarter" idx="12"/>
            <p:custDataLst>
              <p:tags r:id="rId6"/>
            </p:custDataLst>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custDataLst>
              <p:tags r:id="rId7"/>
            </p:custDataLst>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custDataLst>
              <p:tags r:id="rId8"/>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Color</a:t>
            </a:r>
            <a:endParaRPr lang="en-US" dirty="0"/>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2429FA1C-5F42-224C-8C60-E04BD2BEA25A}" type="slidenum">
              <a:rPr lang="en-US" smtClean="0"/>
              <a:pPr/>
              <a:t>‹#›</a:t>
            </a:fld>
            <a:endParaRPr lang="en-US" dirty="0"/>
          </a:p>
        </p:txBody>
      </p:sp>
      <p:sp>
        <p:nvSpPr>
          <p:cNvPr id="8" name="Title 7"/>
          <p:cNvSpPr>
            <a:spLocks noGrp="1"/>
          </p:cNvSpPr>
          <p:nvPr>
            <p:ph type="title"/>
            <p:custDataLst>
              <p:tags r:id="rId4"/>
            </p:custDataLst>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1" name="Straight Connector 10"/>
          <p:cNvSpPr>
            <a:spLocks noChangeShapeType="1"/>
          </p:cNvSpPr>
          <p:nvPr>
            <p:custDataLst>
              <p:tags r:id="rId1"/>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oter Placeholder 5"/>
          <p:cNvSpPr>
            <a:spLocks noGrp="1"/>
          </p:cNvSpPr>
          <p:nvPr>
            <p:ph type="ftr" sz="quarter" idx="3"/>
            <p:custDataLst>
              <p:tags r:id="rId2"/>
            </p:custDataLst>
          </p:nvPr>
        </p:nvSpPr>
        <p:spPr>
          <a:xfrm>
            <a:off x="2133600" y="4800601"/>
            <a:ext cx="5257800" cy="240983"/>
          </a:xfrm>
          <a:prstGeom prst="rect">
            <a:avLst/>
          </a:prstGeom>
          <a:noFill/>
        </p:spPr>
        <p:txBody>
          <a:bodyPr/>
          <a:lstStyle>
            <a:lvl1pPr algn="l">
              <a:defRPr sz="1400">
                <a:solidFill>
                  <a:schemeClr val="tx1"/>
                </a:solidFill>
              </a:defRPr>
            </a:lvl1pPr>
          </a:lstStyle>
          <a:p>
            <a:r>
              <a:rPr lang="en-US" smtClean="0"/>
              <a:t>Introduction</a:t>
            </a:r>
            <a:endParaRPr lang="en-US"/>
          </a:p>
        </p:txBody>
      </p:sp>
      <p:sp>
        <p:nvSpPr>
          <p:cNvPr id="13" name="Slide Number Placeholder 6"/>
          <p:cNvSpPr>
            <a:spLocks noGrp="1"/>
          </p:cNvSpPr>
          <p:nvPr>
            <p:ph type="sldNum" sz="quarter" idx="4"/>
            <p:custDataLst>
              <p:tags r:id="rId3"/>
            </p:custDataLst>
          </p:nvPr>
        </p:nvSpPr>
        <p:spPr>
          <a:xfrm>
            <a:off x="7467600" y="4800600"/>
            <a:ext cx="1219200" cy="238601"/>
          </a:xfrm>
          <a:prstGeom prst="rect">
            <a:avLst/>
          </a:prstGeom>
          <a:noFill/>
        </p:spPr>
        <p:txBody>
          <a:bodyPr/>
          <a:lstStyle>
            <a:lvl1pPr algn="r">
              <a:defRPr sz="1400">
                <a:solidFill>
                  <a:schemeClr val="tx1"/>
                </a:solidFill>
              </a:defRPr>
            </a:lvl1pPr>
          </a:lstStyle>
          <a:p>
            <a:fld id="{81D72C33-38EB-4BCF-BF0A-53BF0A995A29}"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571500"/>
            <a:ext cx="8229600" cy="2114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ctrTitle"/>
          </p:nvPr>
        </p:nvSpPr>
        <p:spPr>
          <a:xfrm>
            <a:off x="457200" y="3200400"/>
            <a:ext cx="8229600" cy="495776"/>
          </a:xfrm>
          <a:prstGeom prst="rect">
            <a:avLst/>
          </a:prstGeom>
        </p:spPr>
        <p:txBody>
          <a:bodyPr anchor="t" anchorCtr="0"/>
          <a:lstStyle>
            <a:lvl1pPr algn="l">
              <a:defRPr sz="3200" b="0">
                <a:solidFill>
                  <a:schemeClr val="bg1">
                    <a:lumMod val="95000"/>
                  </a:schemeClr>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457201" y="3786188"/>
            <a:ext cx="8229601" cy="514350"/>
          </a:xfrm>
        </p:spPr>
        <p:txBody>
          <a:bodyPr/>
          <a:lstStyle>
            <a:lvl1pPr marL="0" indent="0" algn="l">
              <a:buNone/>
              <a:defRPr sz="2000" b="0">
                <a:solidFill>
                  <a:schemeClr val="bg1">
                    <a:lumMod val="95000"/>
                  </a:schemeClr>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15" name="Rectangle 14"/>
          <p:cNvSpPr/>
          <p:nvPr userDrawn="1"/>
        </p:nvSpPr>
        <p:spPr>
          <a:xfrm>
            <a:off x="457200" y="4800601"/>
            <a:ext cx="3352800" cy="307777"/>
          </a:xfrm>
          <a:prstGeom prst="rect">
            <a:avLst/>
          </a:prstGeom>
        </p:spPr>
        <p:txBody>
          <a:bodyPr wrap="square">
            <a:spAutoFit/>
          </a:bodyPr>
          <a:lstStyle/>
          <a:p>
            <a:r>
              <a:rPr lang="en-US" sz="1400" dirty="0" smtClean="0">
                <a:solidFill>
                  <a:schemeClr val="accent2"/>
                </a:solidFill>
                <a:latin typeface="+mn-lt"/>
              </a:rPr>
              <a:t>© 1975-2011</a:t>
            </a:r>
            <a:r>
              <a:rPr lang="en-US" sz="1400" baseline="0" dirty="0" smtClean="0">
                <a:solidFill>
                  <a:schemeClr val="accent2"/>
                </a:solidFill>
                <a:latin typeface="+mn-lt"/>
              </a:rPr>
              <a:t> </a:t>
            </a:r>
            <a:r>
              <a:rPr lang="en-US" sz="1400" dirty="0" err="1" smtClean="0">
                <a:solidFill>
                  <a:schemeClr val="accent2"/>
                </a:solidFill>
                <a:latin typeface="+mn-lt"/>
              </a:rPr>
              <a:t>Andries</a:t>
            </a:r>
            <a:r>
              <a:rPr lang="en-US" sz="1400" dirty="0" smtClean="0">
                <a:solidFill>
                  <a:schemeClr val="accent2"/>
                </a:solidFill>
                <a:latin typeface="+mn-lt"/>
              </a:rPr>
              <a:t> van Dam et. al.</a:t>
            </a:r>
            <a:endParaRPr lang="en-US" sz="1400" dirty="0">
              <a:solidFill>
                <a:schemeClr val="accent2"/>
              </a:solidFill>
              <a:latin typeface="+mn-lt"/>
            </a:endParaRPr>
          </a:p>
        </p:txBody>
      </p:sp>
      <p:sp>
        <p:nvSpPr>
          <p:cNvPr id="16" name="Footer Placeholder 2"/>
          <p:cNvSpPr txBox="1">
            <a:spLocks/>
          </p:cNvSpPr>
          <p:nvPr userDrawn="1"/>
        </p:nvSpPr>
        <p:spPr>
          <a:xfrm>
            <a:off x="457200" y="228600"/>
            <a:ext cx="8229600" cy="228600"/>
          </a:xfrm>
          <a:prstGeom prst="rect">
            <a:avLst/>
          </a:prstGeom>
          <a:no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1" kern="1000" spc="100" dirty="0" smtClean="0">
                <a:solidFill>
                  <a:schemeClr val="accent2"/>
                </a:solidFill>
                <a:latin typeface="+mj-lt"/>
                <a:cs typeface="Segoe UI" pitchFamily="34" charset="0"/>
              </a:rPr>
              <a:t>CS123</a:t>
            </a:r>
            <a:r>
              <a:rPr lang="en-US" b="1" kern="1000" spc="100" baseline="0" dirty="0" smtClean="0">
                <a:solidFill>
                  <a:schemeClr val="accent2"/>
                </a:solidFill>
                <a:latin typeface="+mj-lt"/>
                <a:cs typeface="Segoe UI" pitchFamily="34" charset="0"/>
              </a:rPr>
              <a:t>  </a:t>
            </a:r>
            <a:r>
              <a:rPr lang="en-US" kern="1000" spc="100" dirty="0" smtClean="0">
                <a:solidFill>
                  <a:schemeClr val="accent2"/>
                </a:solidFill>
                <a:latin typeface="+mj-lt"/>
                <a:cs typeface="Segoe UI" pitchFamily="34" charset="0"/>
              </a:rPr>
              <a:t>INTRODUCTION</a:t>
            </a:r>
            <a:r>
              <a:rPr lang="en-US" kern="1000" spc="100" baseline="0" dirty="0" smtClean="0">
                <a:solidFill>
                  <a:schemeClr val="accent2"/>
                </a:solidFill>
                <a:latin typeface="+mj-lt"/>
                <a:cs typeface="Segoe UI" pitchFamily="34" charset="0"/>
              </a:rPr>
              <a:t> TO COMPUTER GRAPHICS</a:t>
            </a:r>
            <a:endParaRPr lang="en-US" kern="1000" spc="100" dirty="0">
              <a:solidFill>
                <a:schemeClr val="accent2"/>
              </a:solidFill>
              <a:latin typeface="+mj-lt"/>
              <a:cs typeface="Segoe UI" pitchFamily="34" charset="0"/>
            </a:endParaRPr>
          </a:p>
        </p:txBody>
      </p:sp>
      <p:sp>
        <p:nvSpPr>
          <p:cNvPr id="17" name="Footer Placeholder 5"/>
          <p:cNvSpPr>
            <a:spLocks noGrp="1"/>
          </p:cNvSpPr>
          <p:nvPr>
            <p:ph type="ftr" sz="quarter" idx="3"/>
          </p:nvPr>
        </p:nvSpPr>
        <p:spPr>
          <a:xfrm>
            <a:off x="3657600" y="4800601"/>
            <a:ext cx="4495800" cy="240983"/>
          </a:xfrm>
          <a:prstGeom prst="rect">
            <a:avLst/>
          </a:prstGeom>
          <a:noFill/>
        </p:spPr>
        <p:txBody>
          <a:bodyPr/>
          <a:lstStyle>
            <a:lvl1pPr algn="r">
              <a:defRPr sz="1400">
                <a:solidFill>
                  <a:schemeClr val="accent2"/>
                </a:solidFill>
                <a:latin typeface="+mn-lt"/>
              </a:defRPr>
            </a:lvl1pPr>
          </a:lstStyle>
          <a:p>
            <a:r>
              <a:rPr lang="en-US" smtClean="0"/>
              <a:t>Color</a:t>
            </a:r>
            <a:endParaRPr lang="en-US" dirty="0"/>
          </a:p>
        </p:txBody>
      </p:sp>
      <p:sp>
        <p:nvSpPr>
          <p:cNvPr id="18" name="Slide Number Placeholder 6"/>
          <p:cNvSpPr>
            <a:spLocks noGrp="1"/>
          </p:cNvSpPr>
          <p:nvPr>
            <p:ph type="sldNum" sz="quarter" idx="4"/>
          </p:nvPr>
        </p:nvSpPr>
        <p:spPr>
          <a:xfrm>
            <a:off x="8153400" y="4800600"/>
            <a:ext cx="533400" cy="238601"/>
          </a:xfrm>
          <a:prstGeom prst="rect">
            <a:avLst/>
          </a:prstGeom>
          <a:noFill/>
        </p:spPr>
        <p:txBody>
          <a:bodyPr/>
          <a:lstStyle>
            <a:lvl1pPr algn="r">
              <a:defRPr sz="1400">
                <a:solidFill>
                  <a:schemeClr val="accent2"/>
                </a:solidFill>
                <a:latin typeface="+mn-lt"/>
              </a:defRPr>
            </a:lvl1pPr>
          </a:lstStyle>
          <a:p>
            <a:fld id="{2429FA1C-5F42-224C-8C60-E04BD2BEA25A}" type="slidenum">
              <a:rPr lang="en-US" smtClean="0"/>
              <a:pPr/>
              <a:t>‹#›</a:t>
            </a:fld>
            <a:endParaRPr lang="en-US" dirty="0"/>
          </a:p>
        </p:txBody>
      </p:sp>
    </p:spTree>
    <p:extLst>
      <p:ext uri="{BB962C8B-B14F-4D97-AF65-F5344CB8AC3E}">
        <p14:creationId xmlns:p14="http://schemas.microsoft.com/office/powerpoint/2010/main" val="34403982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custDataLst>
              <p:tags r:id="rId2"/>
            </p:custDataLst>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custDataLst>
              <p:tags r:id="rId3"/>
            </p:custDataLst>
          </p:nvPr>
        </p:nvSpPr>
        <p:spPr bwMode="auto">
          <a:xfrm>
            <a:off x="457200" y="4743450"/>
            <a:ext cx="8229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custDataLst>
              <p:tags r:id="rId4"/>
            </p:custDataLst>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custDataLst>
              <p:tags r:id="rId5"/>
            </p:custDataLst>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Footer Placeholder 5"/>
          <p:cNvSpPr>
            <a:spLocks noGrp="1"/>
          </p:cNvSpPr>
          <p:nvPr>
            <p:ph type="ftr" sz="quarter" idx="3"/>
            <p:custDataLst>
              <p:tags r:id="rId6"/>
            </p:custDataLst>
          </p:nvPr>
        </p:nvSpPr>
        <p:spPr>
          <a:xfrm>
            <a:off x="457200" y="4800601"/>
            <a:ext cx="6934200" cy="240983"/>
          </a:xfrm>
          <a:prstGeom prst="rect">
            <a:avLst/>
          </a:prstGeom>
          <a:noFill/>
        </p:spPr>
        <p:txBody>
          <a:bodyPr/>
          <a:lstStyle>
            <a:lvl1pPr algn="l">
              <a:defRPr sz="1400">
                <a:solidFill>
                  <a:schemeClr val="tx1"/>
                </a:solidFill>
              </a:defRPr>
            </a:lvl1pPr>
          </a:lstStyle>
          <a:p>
            <a:r>
              <a:rPr lang="en-US" smtClean="0"/>
              <a:t>Color</a:t>
            </a:r>
            <a:endParaRPr lang="en-US" dirty="0"/>
          </a:p>
        </p:txBody>
      </p:sp>
      <p:sp>
        <p:nvSpPr>
          <p:cNvPr id="13" name="Slide Number Placeholder 6"/>
          <p:cNvSpPr>
            <a:spLocks noGrp="1"/>
          </p:cNvSpPr>
          <p:nvPr>
            <p:ph type="sldNum" sz="quarter" idx="4"/>
            <p:custDataLst>
              <p:tags r:id="rId7"/>
            </p:custDataLst>
          </p:nvPr>
        </p:nvSpPr>
        <p:spPr>
          <a:xfrm>
            <a:off x="7467600" y="4800600"/>
            <a:ext cx="1219200" cy="238601"/>
          </a:xfrm>
          <a:prstGeom prst="rect">
            <a:avLst/>
          </a:prstGeom>
          <a:noFill/>
        </p:spPr>
        <p:txBody>
          <a:bodyPr/>
          <a:lstStyle>
            <a:lvl1pPr algn="r">
              <a:defRPr sz="1400">
                <a:solidFill>
                  <a:schemeClr val="tx1"/>
                </a:solidFill>
              </a:defRPr>
            </a:lvl1pPr>
          </a:lstStyle>
          <a:p>
            <a:fld id="{2429FA1C-5F42-224C-8C60-E04BD2BEA25A}" type="slidenum">
              <a:rPr lang="en-US" smtClean="0"/>
              <a:pPr/>
              <a:t>‹#›</a:t>
            </a:fld>
            <a:endParaRPr lang="en-US" dirty="0"/>
          </a:p>
        </p:txBody>
      </p:sp>
      <p:sp>
        <p:nvSpPr>
          <p:cNvPr id="9" name="Rectangle 8"/>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375642"/>
            <a:ext cx="8229600" cy="506016"/>
          </a:xfrm>
          <a:prstGeom prst="rect">
            <a:avLst/>
          </a:prstGeom>
          <a:ln>
            <a:noFill/>
          </a:ln>
        </p:spPr>
        <p:txBody>
          <a:bodyPr lIns="274320" anchor="ctr"/>
          <a:lstStyle>
            <a:lvl1pPr algn="r">
              <a:buNone/>
              <a:defRPr sz="2000" b="0" cap="all" baseline="0">
                <a:solidFill>
                  <a:schemeClr val="tx1"/>
                </a:solidFill>
              </a:defRPr>
            </a:lvl1pPr>
          </a:lstStyle>
          <a:p>
            <a:r>
              <a:rPr kumimoji="0" lang="en-US" smtClean="0"/>
              <a:t>Click to edit Master title style</a:t>
            </a:r>
            <a:endParaRPr kumimoji="0" lang="en-US" dirty="0"/>
          </a:p>
        </p:txBody>
      </p:sp>
      <p:sp>
        <p:nvSpPr>
          <p:cNvPr id="3" name="Picture Placeholder 2"/>
          <p:cNvSpPr>
            <a:spLocks noGrp="1"/>
          </p:cNvSpPr>
          <p:nvPr>
            <p:ph type="pic" idx="1"/>
            <p:custDataLst>
              <p:tags r:id="rId2"/>
            </p:custDataLst>
          </p:nvPr>
        </p:nvSpPr>
        <p:spPr>
          <a:xfrm>
            <a:off x="457200" y="1428750"/>
            <a:ext cx="8229600" cy="3202686"/>
          </a:xfrm>
          <a:solidFill>
            <a:schemeClr val="bg1"/>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custDataLst>
              <p:tags r:id="rId3"/>
            </p:custDataLst>
          </p:nvPr>
        </p:nvSpPr>
        <p:spPr>
          <a:xfrm>
            <a:off x="457200" y="914400"/>
            <a:ext cx="8229600" cy="40005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6" name="Footer Placeholder 5"/>
          <p:cNvSpPr>
            <a:spLocks noGrp="1"/>
          </p:cNvSpPr>
          <p:nvPr>
            <p:ph type="ftr" sz="quarter" idx="11"/>
            <p:custDataLst>
              <p:tags r:id="rId4"/>
            </p:custDataLst>
          </p:nvPr>
        </p:nvSpPr>
        <p:spPr>
          <a:xfrm>
            <a:off x="457200" y="4767263"/>
            <a:ext cx="5410200" cy="274320"/>
          </a:xfrm>
          <a:prstGeom prst="rect">
            <a:avLst/>
          </a:prstGeom>
        </p:spPr>
        <p:txBody>
          <a:bodyPr/>
          <a:lstStyle/>
          <a:p>
            <a:r>
              <a:rPr lang="en-US" smtClean="0"/>
              <a:t>Color</a:t>
            </a:r>
            <a:endParaRPr lang="en-US" dirty="0"/>
          </a:p>
        </p:txBody>
      </p:sp>
      <p:sp>
        <p:nvSpPr>
          <p:cNvPr id="7" name="Slide Number Placeholder 6"/>
          <p:cNvSpPr>
            <a:spLocks noGrp="1"/>
          </p:cNvSpPr>
          <p:nvPr>
            <p:ph type="sldNum" sz="quarter" idx="12"/>
            <p:custDataLst>
              <p:tags r:id="rId5"/>
            </p:custDataLst>
          </p:nvPr>
        </p:nvSpPr>
        <p:spPr>
          <a:xfrm>
            <a:off x="5943600" y="4764881"/>
            <a:ext cx="2743200" cy="274320"/>
          </a:xfrm>
          <a:prstGeom prst="rect">
            <a:avLst/>
          </a:prstGeom>
        </p:spPr>
        <p:txBody>
          <a:bodyPr/>
          <a:lstStyle/>
          <a:p>
            <a:fld id="{2429FA1C-5F42-224C-8C60-E04BD2BEA25A}" type="slidenum">
              <a:rPr lang="en-US" smtClean="0"/>
              <a:pPr/>
              <a:t>‹#›</a:t>
            </a:fld>
            <a:endParaRPr lang="en-US" dirty="0"/>
          </a:p>
        </p:txBody>
      </p:sp>
      <p:sp>
        <p:nvSpPr>
          <p:cNvPr id="8" name="Straight Connector 7"/>
          <p:cNvSpPr>
            <a:spLocks noChangeShapeType="1"/>
          </p:cNvSpPr>
          <p:nvPr>
            <p:custDataLst>
              <p:tags r:id="rId6"/>
            </p:custDataLst>
          </p:nvPr>
        </p:nvSpPr>
        <p:spPr bwMode="auto">
          <a:xfrm>
            <a:off x="457200" y="4764881"/>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Rectangle 8"/>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7200" y="571500"/>
            <a:ext cx="8229600" cy="2114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ctrTitle"/>
          </p:nvPr>
        </p:nvSpPr>
        <p:spPr>
          <a:xfrm>
            <a:off x="457200" y="3200400"/>
            <a:ext cx="8229600" cy="495776"/>
          </a:xfrm>
          <a:prstGeom prst="rect">
            <a:avLst/>
          </a:prstGeom>
        </p:spPr>
        <p:txBody>
          <a:bodyPr anchor="t" anchorCtr="0"/>
          <a:lstStyle>
            <a:lvl1pPr algn="l">
              <a:defRPr sz="3200" b="0">
                <a:solidFill>
                  <a:schemeClr val="bg1">
                    <a:lumMod val="95000"/>
                  </a:schemeClr>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457201" y="3786188"/>
            <a:ext cx="8229601" cy="514350"/>
          </a:xfrm>
        </p:spPr>
        <p:txBody>
          <a:bodyPr/>
          <a:lstStyle>
            <a:lvl1pPr marL="0" indent="0" algn="l">
              <a:buNone/>
              <a:defRPr sz="2000" b="0">
                <a:solidFill>
                  <a:schemeClr val="bg1">
                    <a:lumMod val="95000"/>
                  </a:schemeClr>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15" name="Rectangle 14"/>
          <p:cNvSpPr/>
          <p:nvPr userDrawn="1"/>
        </p:nvSpPr>
        <p:spPr>
          <a:xfrm>
            <a:off x="457200" y="4800601"/>
            <a:ext cx="3352800" cy="307777"/>
          </a:xfrm>
          <a:prstGeom prst="rect">
            <a:avLst/>
          </a:prstGeom>
        </p:spPr>
        <p:txBody>
          <a:bodyPr wrap="square">
            <a:spAutoFit/>
          </a:bodyPr>
          <a:lstStyle/>
          <a:p>
            <a:r>
              <a:rPr lang="en-US" sz="1400" dirty="0" smtClean="0">
                <a:solidFill>
                  <a:schemeClr val="accent2"/>
                </a:solidFill>
                <a:latin typeface="+mn-lt"/>
              </a:rPr>
              <a:t>© 1975-2011</a:t>
            </a:r>
            <a:r>
              <a:rPr lang="en-US" sz="1400" baseline="0" dirty="0" smtClean="0">
                <a:solidFill>
                  <a:schemeClr val="accent2"/>
                </a:solidFill>
                <a:latin typeface="+mn-lt"/>
              </a:rPr>
              <a:t> </a:t>
            </a:r>
            <a:r>
              <a:rPr lang="en-US" sz="1400" dirty="0" err="1" smtClean="0">
                <a:solidFill>
                  <a:schemeClr val="accent2"/>
                </a:solidFill>
                <a:latin typeface="+mn-lt"/>
              </a:rPr>
              <a:t>Andries</a:t>
            </a:r>
            <a:r>
              <a:rPr lang="en-US" sz="1400" dirty="0" smtClean="0">
                <a:solidFill>
                  <a:schemeClr val="accent2"/>
                </a:solidFill>
                <a:latin typeface="+mn-lt"/>
              </a:rPr>
              <a:t> van Dam et. al.</a:t>
            </a:r>
            <a:endParaRPr lang="en-US" sz="1400" dirty="0">
              <a:solidFill>
                <a:schemeClr val="accent2"/>
              </a:solidFill>
              <a:latin typeface="+mn-lt"/>
            </a:endParaRPr>
          </a:p>
        </p:txBody>
      </p:sp>
      <p:sp>
        <p:nvSpPr>
          <p:cNvPr id="16" name="Footer Placeholder 2"/>
          <p:cNvSpPr txBox="1">
            <a:spLocks/>
          </p:cNvSpPr>
          <p:nvPr userDrawn="1"/>
        </p:nvSpPr>
        <p:spPr>
          <a:xfrm>
            <a:off x="457200" y="228600"/>
            <a:ext cx="8229600" cy="228600"/>
          </a:xfrm>
          <a:prstGeom prst="rect">
            <a:avLst/>
          </a:prstGeom>
          <a:no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1" kern="1000" spc="100" dirty="0" smtClean="0">
                <a:solidFill>
                  <a:schemeClr val="accent2"/>
                </a:solidFill>
                <a:latin typeface="+mj-lt"/>
                <a:cs typeface="Segoe UI" pitchFamily="34" charset="0"/>
              </a:rPr>
              <a:t>CS123</a:t>
            </a:r>
            <a:r>
              <a:rPr lang="en-US" b="1" kern="1000" spc="100" baseline="0" dirty="0" smtClean="0">
                <a:solidFill>
                  <a:schemeClr val="accent2"/>
                </a:solidFill>
                <a:latin typeface="+mj-lt"/>
                <a:cs typeface="Segoe UI" pitchFamily="34" charset="0"/>
              </a:rPr>
              <a:t>  </a:t>
            </a:r>
            <a:r>
              <a:rPr lang="en-US" kern="1000" spc="100" dirty="0" smtClean="0">
                <a:solidFill>
                  <a:schemeClr val="accent2"/>
                </a:solidFill>
                <a:latin typeface="+mj-lt"/>
                <a:cs typeface="Segoe UI" pitchFamily="34" charset="0"/>
              </a:rPr>
              <a:t>INTRODUCTION</a:t>
            </a:r>
            <a:r>
              <a:rPr lang="en-US" kern="1000" spc="100" baseline="0" dirty="0" smtClean="0">
                <a:solidFill>
                  <a:schemeClr val="accent2"/>
                </a:solidFill>
                <a:latin typeface="+mj-lt"/>
                <a:cs typeface="Segoe UI" pitchFamily="34" charset="0"/>
              </a:rPr>
              <a:t> TO COMPUTER GRAPHICS</a:t>
            </a:r>
            <a:endParaRPr lang="en-US" kern="1000" spc="100" dirty="0">
              <a:solidFill>
                <a:schemeClr val="accent2"/>
              </a:solidFill>
              <a:latin typeface="+mj-lt"/>
              <a:cs typeface="Segoe UI" pitchFamily="34" charset="0"/>
            </a:endParaRPr>
          </a:p>
        </p:txBody>
      </p:sp>
      <p:sp>
        <p:nvSpPr>
          <p:cNvPr id="17" name="Footer Placeholder 5"/>
          <p:cNvSpPr>
            <a:spLocks noGrp="1"/>
          </p:cNvSpPr>
          <p:nvPr>
            <p:ph type="ftr" sz="quarter" idx="3"/>
          </p:nvPr>
        </p:nvSpPr>
        <p:spPr>
          <a:xfrm>
            <a:off x="3657600" y="4800601"/>
            <a:ext cx="4495800" cy="240983"/>
          </a:xfrm>
          <a:prstGeom prst="rect">
            <a:avLst/>
          </a:prstGeom>
          <a:noFill/>
        </p:spPr>
        <p:txBody>
          <a:bodyPr/>
          <a:lstStyle>
            <a:lvl1pPr algn="r">
              <a:defRPr sz="1400">
                <a:solidFill>
                  <a:schemeClr val="accent2"/>
                </a:solidFill>
                <a:latin typeface="+mn-lt"/>
              </a:defRPr>
            </a:lvl1pPr>
          </a:lstStyle>
          <a:p>
            <a:r>
              <a:rPr lang="en-US" smtClean="0"/>
              <a:t>Color</a:t>
            </a:r>
            <a:endParaRPr lang="en-US" dirty="0"/>
          </a:p>
        </p:txBody>
      </p:sp>
      <p:sp>
        <p:nvSpPr>
          <p:cNvPr id="18" name="Slide Number Placeholder 6"/>
          <p:cNvSpPr>
            <a:spLocks noGrp="1"/>
          </p:cNvSpPr>
          <p:nvPr>
            <p:ph type="sldNum" sz="quarter" idx="4"/>
          </p:nvPr>
        </p:nvSpPr>
        <p:spPr>
          <a:xfrm>
            <a:off x="8153400" y="4800600"/>
            <a:ext cx="533400" cy="238601"/>
          </a:xfrm>
          <a:prstGeom prst="rect">
            <a:avLst/>
          </a:prstGeom>
          <a:noFill/>
        </p:spPr>
        <p:txBody>
          <a:bodyPr/>
          <a:lstStyle>
            <a:lvl1pPr algn="r">
              <a:defRPr sz="1400">
                <a:solidFill>
                  <a:schemeClr val="accent2"/>
                </a:solidFill>
                <a:latin typeface="+mn-lt"/>
              </a:defRPr>
            </a:lvl1pPr>
          </a:lstStyle>
          <a:p>
            <a:fld id="{2429FA1C-5F42-224C-8C60-E04BD2BEA25A}" type="slidenum">
              <a:rPr lang="en-US" smtClean="0"/>
              <a:pPr/>
              <a:t>‹#›</a:t>
            </a:fld>
            <a:endParaRPr lang="en-US" dirty="0"/>
          </a:p>
        </p:txBody>
      </p:sp>
    </p:spTree>
    <p:extLst>
      <p:ext uri="{BB962C8B-B14F-4D97-AF65-F5344CB8AC3E}">
        <p14:creationId xmlns:p14="http://schemas.microsoft.com/office/powerpoint/2010/main" val="344039827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4883"/>
            <a:ext cx="8382000" cy="308967"/>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70985"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75719" y="857251"/>
            <a:ext cx="3801533" cy="1821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75719" y="2764632"/>
            <a:ext cx="3801533" cy="1821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smtClean="0"/>
              <a:t>Color</a:t>
            </a:r>
            <a:endParaRPr lang="en-US" dirty="0"/>
          </a:p>
        </p:txBody>
      </p:sp>
      <p:sp>
        <p:nvSpPr>
          <p:cNvPr id="9" name="Slide Number Placeholder 8"/>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4883"/>
            <a:ext cx="8382000" cy="308967"/>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670985"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5719" y="857250"/>
            <a:ext cx="3801533" cy="37290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0"/>
          </p:nvPr>
        </p:nvSpPr>
        <p:spPr/>
        <p:txBody>
          <a:bodyPr/>
          <a:lstStyle/>
          <a:p>
            <a:r>
              <a:rPr lang="en-US" smtClean="0"/>
              <a:t>Color</a:t>
            </a:r>
            <a:endParaRPr lang="en-US" dirty="0"/>
          </a:p>
        </p:txBody>
      </p:sp>
      <p:sp>
        <p:nvSpPr>
          <p:cNvPr id="9" name="Slide Number Placeholder 8"/>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085850"/>
            <a:ext cx="8229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1" name="Title 10"/>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228850"/>
            <a:ext cx="6858000" cy="800100"/>
          </a:xfrm>
          <a:prstGeom prst="rect">
            <a:avLst/>
          </a:prstGeom>
        </p:spPr>
        <p:txBody>
          <a:bodyPr anchor="t" anchorCtr="0"/>
          <a:lstStyle>
            <a:lvl1pPr algn="r">
              <a:buNone/>
              <a:defRPr sz="3200" b="0" cap="none" baseline="0">
                <a:solidFill>
                  <a:schemeClr val="tx1"/>
                </a:solidFill>
              </a:defRPr>
            </a:lvl1pPr>
          </a:lstStyle>
          <a:p>
            <a:r>
              <a:rPr kumimoji="0" lang="en-US" smtClean="0"/>
              <a:t>Click to edit Master title style</a:t>
            </a:r>
            <a:endParaRPr kumimoji="0" lang="en-US" dirty="0"/>
          </a:p>
        </p:txBody>
      </p:sp>
      <p:sp>
        <p:nvSpPr>
          <p:cNvPr id="3" name="Text Placeholder 2"/>
          <p:cNvSpPr>
            <a:spLocks noGrp="1"/>
          </p:cNvSpPr>
          <p:nvPr>
            <p:ph type="body" idx="1"/>
          </p:nvPr>
        </p:nvSpPr>
        <p:spPr>
          <a:xfrm>
            <a:off x="1295400" y="3200400"/>
            <a:ext cx="6781800" cy="85725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a:xfrm>
            <a:off x="914400" y="2114550"/>
            <a:ext cx="7315200" cy="96012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114550"/>
            <a:ext cx="228600" cy="96012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
        <p:nvSpPr>
          <p:cNvPr id="12" name="Footer Placeholder 11"/>
          <p:cNvSpPr>
            <a:spLocks noGrp="1"/>
          </p:cNvSpPr>
          <p:nvPr>
            <p:ph type="ftr" sz="quarter" idx="10"/>
          </p:nvPr>
        </p:nvSpPr>
        <p:spPr/>
        <p:txBody>
          <a:bodyPr/>
          <a:lstStyle/>
          <a:p>
            <a:r>
              <a:rPr lang="en-US" smtClean="0"/>
              <a:t>Color</a:t>
            </a:r>
            <a:endParaRPr lang="en-US" dirty="0"/>
          </a:p>
        </p:txBody>
      </p:sp>
      <p:sp>
        <p:nvSpPr>
          <p:cNvPr id="13" name="Slide Number Placeholder 12"/>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8" name="Content Placeholder 7"/>
          <p:cNvSpPr>
            <a:spLocks noGrp="1"/>
          </p:cNvSpPr>
          <p:nvPr>
            <p:ph sz="quarter" idx="1"/>
          </p:nvPr>
        </p:nvSpPr>
        <p:spPr>
          <a:xfrm>
            <a:off x="457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9" name="Content Placeholder 7"/>
          <p:cNvSpPr>
            <a:spLocks noGrp="1"/>
          </p:cNvSpPr>
          <p:nvPr>
            <p:ph sz="quarter" idx="10"/>
          </p:nvPr>
        </p:nvSpPr>
        <p:spPr>
          <a:xfrm>
            <a:off x="4648200" y="1085850"/>
            <a:ext cx="4038600" cy="36004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21" name="Title 20"/>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t>Color</a:t>
            </a:r>
            <a:endParaRPr lang="en-US" dirty="0"/>
          </a:p>
        </p:txBody>
      </p:sp>
      <p:sp>
        <p:nvSpPr>
          <p:cNvPr id="5" name="Slide Number Placeholder 4"/>
          <p:cNvSpPr>
            <a:spLocks noGrp="1"/>
          </p:cNvSpPr>
          <p:nvPr>
            <p:ph type="sldNum" sz="quarter" idx="12"/>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85850"/>
            <a:ext cx="4038600" cy="285750"/>
          </a:xfrm>
          <a:noFill/>
          <a:ln>
            <a:noFill/>
          </a:ln>
        </p:spPr>
        <p:txBody>
          <a:bodyPr lIns="91440" anchor="b" anchorCtr="0">
            <a:no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2" y="1085850"/>
            <a:ext cx="4041777" cy="285750"/>
          </a:xfrm>
          <a:noFill/>
          <a:ln>
            <a:noFill/>
          </a:ln>
        </p:spPr>
        <p:txBody>
          <a:bodyPr lIns="91440" anchor="b" anchorCtr="0">
            <a:normAutofit/>
          </a:bodyPr>
          <a:lstStyle>
            <a:lvl1pPr marL="0" indent="0">
              <a:buNone/>
              <a:defRPr sz="2000" b="0">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12" name="Content Placeholder 7"/>
          <p:cNvSpPr>
            <a:spLocks noGrp="1"/>
          </p:cNvSpPr>
          <p:nvPr>
            <p:ph sz="quarter" idx="12"/>
          </p:nvPr>
        </p:nvSpPr>
        <p:spPr>
          <a:xfrm>
            <a:off x="457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4" name="Content Placeholder 7"/>
          <p:cNvSpPr>
            <a:spLocks noGrp="1"/>
          </p:cNvSpPr>
          <p:nvPr>
            <p:ph sz="quarter" idx="13"/>
          </p:nvPr>
        </p:nvSpPr>
        <p:spPr>
          <a:xfrm>
            <a:off x="4648200" y="1428750"/>
            <a:ext cx="4038600" cy="3257550"/>
          </a:xfrm>
        </p:spPr>
        <p:txBody>
          <a:bodyPr>
            <a:normAutofit/>
          </a:bodyPr>
          <a:lstStyle>
            <a:lvl1pPr>
              <a:defRPr sz="2000"/>
            </a:lvl1pPr>
            <a:lvl2pPr>
              <a:defRPr sz="1800"/>
            </a:lvl2pPr>
            <a:lvl3pPr>
              <a:defRPr sz="1600"/>
            </a:lvl3pPr>
            <a:lvl4pPr>
              <a:defRPr sz="1400"/>
            </a:lvl4pPr>
            <a:lvl5pPr>
              <a:defRPr sz="1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15" name="Title 14"/>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4"/>
          </p:nvPr>
        </p:nvSpPr>
        <p:spPr/>
        <p:txBody>
          <a:bodyPr/>
          <a:lstStyle/>
          <a:p>
            <a:r>
              <a:rPr lang="en-US" smtClean="0"/>
              <a:t>Color</a:t>
            </a:r>
            <a:endParaRPr lang="en-US" dirty="0"/>
          </a:p>
        </p:txBody>
      </p:sp>
      <p:sp>
        <p:nvSpPr>
          <p:cNvPr id="5" name="Slide Number Placeholder 4"/>
          <p:cNvSpPr>
            <a:spLocks noGrp="1"/>
          </p:cNvSpPr>
          <p:nvPr>
            <p:ph type="sldNum" sz="quarter" idx="15"/>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2" name="Footer Placeholder 1"/>
          <p:cNvSpPr>
            <a:spLocks noGrp="1"/>
          </p:cNvSpPr>
          <p:nvPr>
            <p:ph type="ftr" sz="quarter" idx="10"/>
          </p:nvPr>
        </p:nvSpPr>
        <p:spPr/>
        <p:txBody>
          <a:bodyPr/>
          <a:lstStyle/>
          <a:p>
            <a:r>
              <a:rPr lang="en-US" smtClean="0"/>
              <a:t>Color</a:t>
            </a:r>
            <a:endParaRPr lang="en-US" dirty="0"/>
          </a:p>
        </p:txBody>
      </p:sp>
      <p:sp>
        <p:nvSpPr>
          <p:cNvPr id="3" name="Slide Number Placeholder 2"/>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228600"/>
            <a:ext cx="2362200" cy="628650"/>
          </a:xfrm>
          <a:prstGeom prst="rect">
            <a:avLst/>
          </a:prstGeom>
        </p:spPr>
        <p:txBody>
          <a:bodyPr anchor="b" anchorCtr="0">
            <a:noAutofit/>
          </a:bodyPr>
          <a:lstStyle>
            <a:lvl1pPr algn="l">
              <a:buNone/>
              <a:defRPr sz="2000" b="0">
                <a:solidFill>
                  <a:srgbClr val="C00000"/>
                </a:solidFill>
                <a:latin typeface="+mn-lt"/>
                <a:ea typeface="+mn-ea"/>
                <a:cs typeface="+mn-cs"/>
              </a:defRPr>
            </a:lvl1pPr>
          </a:lstStyle>
          <a:p>
            <a:r>
              <a:rPr kumimoji="0" lang="en-US" smtClean="0"/>
              <a:t>Click to edit Master title style</a:t>
            </a:r>
            <a:endParaRPr kumimoji="0" lang="en-US" dirty="0"/>
          </a:p>
        </p:txBody>
      </p:sp>
      <p:sp>
        <p:nvSpPr>
          <p:cNvPr id="3" name="Text Placeholder 2"/>
          <p:cNvSpPr>
            <a:spLocks noGrp="1"/>
          </p:cNvSpPr>
          <p:nvPr>
            <p:ph type="body" idx="2"/>
          </p:nvPr>
        </p:nvSpPr>
        <p:spPr>
          <a:xfrm>
            <a:off x="6324600" y="914402"/>
            <a:ext cx="2362200" cy="377189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rot="5400000">
            <a:off x="3915025" y="2480310"/>
            <a:ext cx="452628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Content Placeholder 11"/>
          <p:cNvSpPr>
            <a:spLocks noGrp="1"/>
          </p:cNvSpPr>
          <p:nvPr>
            <p:ph sz="quarter" idx="1"/>
          </p:nvPr>
        </p:nvSpPr>
        <p:spPr>
          <a:xfrm>
            <a:off x="457200" y="228600"/>
            <a:ext cx="5562600" cy="4457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7" name="Rectangle 16"/>
          <p:cNvSpPr/>
          <p:nvPr userDrawn="1"/>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
        <p:nvSpPr>
          <p:cNvPr id="5" name="Footer Placeholder 4"/>
          <p:cNvSpPr>
            <a:spLocks noGrp="1"/>
          </p:cNvSpPr>
          <p:nvPr>
            <p:ph type="ftr" sz="quarter" idx="10"/>
          </p:nvPr>
        </p:nvSpPr>
        <p:spPr/>
        <p:txBody>
          <a:bodyPr/>
          <a:lstStyle/>
          <a:p>
            <a:r>
              <a:rPr lang="en-US" smtClean="0"/>
              <a:t>Color</a:t>
            </a:r>
            <a:endParaRPr lang="en-US" dirty="0"/>
          </a:p>
        </p:txBody>
      </p:sp>
      <p:sp>
        <p:nvSpPr>
          <p:cNvPr id="6" name="Slide Number Placeholder 5"/>
          <p:cNvSpPr>
            <a:spLocks noGrp="1"/>
          </p:cNvSpPr>
          <p:nvPr>
            <p:ph type="sldNum" sz="quarter" idx="11"/>
          </p:nvPr>
        </p:nvSpPr>
        <p:spPr/>
        <p:txBody>
          <a:bodyPr/>
          <a:lstStyle/>
          <a:p>
            <a:fld id="{2429FA1C-5F42-224C-8C60-E04BD2BEA25A}"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ags" Target="../tags/tag4.xml"/><Relationship Id="rId2" Type="http://schemas.openxmlformats.org/officeDocument/2006/relationships/slideLayout" Target="../slideLayouts/slideLayout14.xml"/><Relationship Id="rId16" Type="http://schemas.openxmlformats.org/officeDocument/2006/relationships/tags" Target="../tags/tag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2.xml"/><Relationship Id="rId10" Type="http://schemas.openxmlformats.org/officeDocument/2006/relationships/slideLayout" Target="../slideLayouts/slideLayout22.xml"/><Relationship Id="rId19" Type="http://schemas.openxmlformats.org/officeDocument/2006/relationships/tags" Target="../tags/tag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457200" y="1028700"/>
            <a:ext cx="8229600" cy="365760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1" name="Footer Placeholder 2"/>
          <p:cNvSpPr txBox="1">
            <a:spLocks/>
          </p:cNvSpPr>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1" kern="1000" spc="100" dirty="0" smtClean="0">
                <a:solidFill>
                  <a:schemeClr val="accent2"/>
                </a:solidFill>
                <a:latin typeface="+mj-lt"/>
                <a:cs typeface="Segoe UI" pitchFamily="34" charset="0"/>
              </a:rPr>
              <a:t>CS123</a:t>
            </a:r>
            <a:r>
              <a:rPr lang="en-US" b="1" kern="1000" spc="100" baseline="0" dirty="0" smtClean="0">
                <a:solidFill>
                  <a:schemeClr val="accent2"/>
                </a:solidFill>
                <a:latin typeface="+mj-lt"/>
                <a:cs typeface="Segoe UI" pitchFamily="34" charset="0"/>
              </a:rPr>
              <a:t>  </a:t>
            </a:r>
            <a:r>
              <a:rPr lang="en-US" kern="1000" spc="100" dirty="0" smtClean="0">
                <a:solidFill>
                  <a:schemeClr val="accent2"/>
                </a:solidFill>
                <a:latin typeface="+mj-lt"/>
                <a:cs typeface="Segoe UI" pitchFamily="34" charset="0"/>
              </a:rPr>
              <a:t>INTRODUCTION</a:t>
            </a:r>
            <a:r>
              <a:rPr lang="en-US" kern="1000" spc="100" baseline="0" dirty="0" smtClean="0">
                <a:solidFill>
                  <a:schemeClr val="accent2"/>
                </a:solidFill>
                <a:latin typeface="+mj-lt"/>
                <a:cs typeface="Segoe UI" pitchFamily="34" charset="0"/>
              </a:rPr>
              <a:t> TO COMPUTER GRAPHICS</a:t>
            </a:r>
            <a:endParaRPr lang="en-US" kern="1000" spc="100" dirty="0">
              <a:solidFill>
                <a:schemeClr val="accent2"/>
              </a:solidFill>
              <a:latin typeface="+mj-lt"/>
              <a:cs typeface="Segoe UI" pitchFamily="34" charset="0"/>
            </a:endParaRPr>
          </a:p>
        </p:txBody>
      </p:sp>
      <p:sp>
        <p:nvSpPr>
          <p:cNvPr id="4" name="Rectangle 3"/>
          <p:cNvSpPr/>
          <p:nvPr/>
        </p:nvSpPr>
        <p:spPr>
          <a:xfrm>
            <a:off x="457200" y="4800601"/>
            <a:ext cx="3352800" cy="307777"/>
          </a:xfrm>
          <a:prstGeom prst="rect">
            <a:avLst/>
          </a:prstGeom>
        </p:spPr>
        <p:txBody>
          <a:bodyPr wrap="square">
            <a:spAutoFit/>
          </a:bodyPr>
          <a:lstStyle/>
          <a:p>
            <a:r>
              <a:rPr lang="en-US" sz="1400" dirty="0" smtClean="0">
                <a:solidFill>
                  <a:schemeClr val="tx1"/>
                </a:solidFill>
                <a:latin typeface="+mn-lt"/>
              </a:rPr>
              <a:t>© 1975-2011</a:t>
            </a:r>
            <a:r>
              <a:rPr lang="en-US" sz="1400" baseline="0" dirty="0" smtClean="0">
                <a:solidFill>
                  <a:schemeClr val="tx1"/>
                </a:solidFill>
                <a:latin typeface="+mn-lt"/>
              </a:rPr>
              <a:t> </a:t>
            </a:r>
            <a:r>
              <a:rPr lang="en-US" sz="1400" dirty="0" err="1" smtClean="0">
                <a:solidFill>
                  <a:schemeClr val="tx1"/>
                </a:solidFill>
                <a:latin typeface="+mn-lt"/>
              </a:rPr>
              <a:t>Andries</a:t>
            </a:r>
            <a:r>
              <a:rPr lang="en-US" sz="1400" dirty="0" smtClean="0">
                <a:solidFill>
                  <a:schemeClr val="tx1"/>
                </a:solidFill>
                <a:latin typeface="+mn-lt"/>
              </a:rPr>
              <a:t> van Dam et. al.</a:t>
            </a:r>
            <a:endParaRPr lang="en-US" sz="1400" dirty="0">
              <a:solidFill>
                <a:schemeClr val="tx1"/>
              </a:solidFill>
              <a:latin typeface="+mn-lt"/>
            </a:endParaRPr>
          </a:p>
        </p:txBody>
      </p:sp>
      <p:sp>
        <p:nvSpPr>
          <p:cNvPr id="16" name="Title Placeholder 15"/>
          <p:cNvSpPr>
            <a:spLocks noGrp="1"/>
          </p:cNvSpPr>
          <p:nvPr>
            <p:ph type="title"/>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8" name="Footer Placeholder 5"/>
          <p:cNvSpPr>
            <a:spLocks noGrp="1"/>
          </p:cNvSpPr>
          <p:nvPr>
            <p:ph type="ftr" sz="quarter" idx="3"/>
          </p:nvPr>
        </p:nvSpPr>
        <p:spPr>
          <a:xfrm>
            <a:off x="3657600" y="4800601"/>
            <a:ext cx="4495800" cy="240983"/>
          </a:xfrm>
          <a:prstGeom prst="rect">
            <a:avLst/>
          </a:prstGeom>
          <a:noFill/>
        </p:spPr>
        <p:txBody>
          <a:bodyPr/>
          <a:lstStyle>
            <a:lvl1pPr algn="r">
              <a:defRPr sz="1400">
                <a:solidFill>
                  <a:schemeClr val="tx1"/>
                </a:solidFill>
                <a:latin typeface="+mn-lt"/>
              </a:defRPr>
            </a:lvl1pPr>
          </a:lstStyle>
          <a:p>
            <a:r>
              <a:rPr lang="en-US" smtClean="0"/>
              <a:t>Color</a:t>
            </a:r>
            <a:endParaRPr lang="en-US" dirty="0"/>
          </a:p>
        </p:txBody>
      </p:sp>
      <p:sp>
        <p:nvSpPr>
          <p:cNvPr id="9" name="Slide Number Placeholder 6"/>
          <p:cNvSpPr>
            <a:spLocks noGrp="1"/>
          </p:cNvSpPr>
          <p:nvPr>
            <p:ph type="sldNum" sz="quarter" idx="4"/>
          </p:nvPr>
        </p:nvSpPr>
        <p:spPr>
          <a:xfrm>
            <a:off x="8153400" y="4800600"/>
            <a:ext cx="533400" cy="238601"/>
          </a:xfrm>
          <a:prstGeom prst="rect">
            <a:avLst/>
          </a:prstGeom>
          <a:noFill/>
        </p:spPr>
        <p:txBody>
          <a:bodyPr/>
          <a:lstStyle>
            <a:lvl1pPr algn="r">
              <a:defRPr sz="1400">
                <a:solidFill>
                  <a:schemeClr val="tx1"/>
                </a:solidFill>
                <a:latin typeface="+mn-lt"/>
              </a:defRPr>
            </a:lvl1pPr>
          </a:lstStyle>
          <a:p>
            <a:fld id="{2429FA1C-5F42-224C-8C60-E04BD2BEA25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87"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n-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custDataLst>
              <p:tags r:id="rId14"/>
            </p:custDataLst>
          </p:nvPr>
        </p:nvSpPr>
        <p:spPr>
          <a:xfrm>
            <a:off x="457200" y="10287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dirty="0"/>
          </a:p>
        </p:txBody>
      </p:sp>
      <p:sp>
        <p:nvSpPr>
          <p:cNvPr id="11" name="Footer Placeholder 2"/>
          <p:cNvSpPr txBox="1">
            <a:spLocks/>
          </p:cNvSpPr>
          <p:nvPr>
            <p:custDataLst>
              <p:tags r:id="rId15"/>
            </p:custDataLst>
          </p:nvPr>
        </p:nvSpPr>
        <p:spPr>
          <a:xfrm>
            <a:off x="457200" y="228600"/>
            <a:ext cx="8229600" cy="228600"/>
          </a:xfrm>
          <a:prstGeom prst="rect">
            <a:avLst/>
          </a:prstGeom>
          <a:solidFill>
            <a:schemeClr val="bg1"/>
          </a:solidFill>
          <a:ln>
            <a:noFill/>
          </a:ln>
        </p:spPr>
        <p:txBody>
          <a:bodyPr vert="horz"/>
          <a:lstStyle>
            <a:defPPr>
              <a:defRPr lang="en-US"/>
            </a:defPPr>
            <a:lvl1pPr marL="0" algn="r"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r>
              <a:rPr lang="en-US" b="0" kern="1000" spc="100" dirty="0" smtClean="0">
                <a:solidFill>
                  <a:schemeClr val="tx1">
                    <a:lumMod val="50000"/>
                    <a:lumOff val="50000"/>
                  </a:schemeClr>
                </a:solidFill>
                <a:latin typeface="+mj-lt"/>
                <a:cs typeface="Segoe UI" pitchFamily="34" charset="0"/>
              </a:rPr>
              <a:t>CS123</a:t>
            </a:r>
            <a:r>
              <a:rPr lang="en-US" b="0" kern="1000" spc="100" baseline="0" dirty="0" smtClean="0">
                <a:solidFill>
                  <a:schemeClr val="tx1">
                    <a:lumMod val="50000"/>
                    <a:lumOff val="50000"/>
                  </a:schemeClr>
                </a:solidFill>
                <a:latin typeface="+mj-lt"/>
                <a:cs typeface="Segoe UI" pitchFamily="34" charset="0"/>
              </a:rPr>
              <a:t> | </a:t>
            </a:r>
            <a:r>
              <a:rPr lang="en-US" b="0" kern="1000" spc="100" dirty="0" smtClean="0">
                <a:solidFill>
                  <a:schemeClr val="tx1">
                    <a:lumMod val="50000"/>
                    <a:lumOff val="50000"/>
                  </a:schemeClr>
                </a:solidFill>
                <a:latin typeface="+mj-lt"/>
                <a:cs typeface="Segoe UI" pitchFamily="34" charset="0"/>
              </a:rPr>
              <a:t>INTRODUCTION</a:t>
            </a:r>
            <a:r>
              <a:rPr lang="en-US" b="0" kern="1000" spc="100" baseline="0" dirty="0" smtClean="0">
                <a:solidFill>
                  <a:schemeClr val="tx1">
                    <a:lumMod val="50000"/>
                    <a:lumOff val="50000"/>
                  </a:schemeClr>
                </a:solidFill>
                <a:latin typeface="+mj-lt"/>
                <a:cs typeface="Segoe UI" pitchFamily="34" charset="0"/>
              </a:rPr>
              <a:t> TO COMPUTER GRAPHICS</a:t>
            </a:r>
            <a:endParaRPr lang="en-US" b="0" kern="1000" spc="100" dirty="0">
              <a:solidFill>
                <a:schemeClr val="tx1">
                  <a:lumMod val="50000"/>
                  <a:lumOff val="50000"/>
                </a:schemeClr>
              </a:solidFill>
              <a:latin typeface="+mj-lt"/>
              <a:cs typeface="Segoe UI" pitchFamily="34" charset="0"/>
            </a:endParaRPr>
          </a:p>
        </p:txBody>
      </p:sp>
      <p:sp>
        <p:nvSpPr>
          <p:cNvPr id="24" name="Footer Placeholder 5"/>
          <p:cNvSpPr>
            <a:spLocks noGrp="1"/>
          </p:cNvSpPr>
          <p:nvPr>
            <p:ph type="ftr" sz="quarter" idx="3"/>
            <p:custDataLst>
              <p:tags r:id="rId16"/>
            </p:custDataLst>
          </p:nvPr>
        </p:nvSpPr>
        <p:spPr>
          <a:xfrm>
            <a:off x="2135872" y="4800601"/>
            <a:ext cx="5105400" cy="240983"/>
          </a:xfrm>
          <a:prstGeom prst="rect">
            <a:avLst/>
          </a:prstGeom>
          <a:noFill/>
        </p:spPr>
        <p:txBody>
          <a:bodyPr/>
          <a:lstStyle>
            <a:lvl1pPr algn="l">
              <a:defRPr sz="1400" b="0">
                <a:solidFill>
                  <a:schemeClr val="tx1"/>
                </a:solidFill>
                <a:latin typeface="+mj-lt"/>
              </a:defRPr>
            </a:lvl1pPr>
          </a:lstStyle>
          <a:p>
            <a:r>
              <a:rPr lang="en-US" smtClean="0"/>
              <a:t>Color</a:t>
            </a:r>
            <a:endParaRPr lang="en-US" dirty="0"/>
          </a:p>
        </p:txBody>
      </p:sp>
      <p:sp>
        <p:nvSpPr>
          <p:cNvPr id="25" name="Slide Number Placeholder 6"/>
          <p:cNvSpPr>
            <a:spLocks noGrp="1"/>
          </p:cNvSpPr>
          <p:nvPr>
            <p:ph type="sldNum" sz="quarter" idx="4"/>
            <p:custDataLst>
              <p:tags r:id="rId17"/>
            </p:custDataLst>
          </p:nvPr>
        </p:nvSpPr>
        <p:spPr>
          <a:xfrm>
            <a:off x="7467600" y="4800600"/>
            <a:ext cx="1219200" cy="238601"/>
          </a:xfrm>
          <a:prstGeom prst="rect">
            <a:avLst/>
          </a:prstGeom>
          <a:noFill/>
        </p:spPr>
        <p:txBody>
          <a:bodyPr/>
          <a:lstStyle>
            <a:lvl1pPr algn="r">
              <a:defRPr sz="1400" b="0">
                <a:solidFill>
                  <a:schemeClr val="tx1"/>
                </a:solidFill>
                <a:latin typeface="+mj-lt"/>
              </a:defRPr>
            </a:lvl1pPr>
          </a:lstStyle>
          <a:p>
            <a:fld id="{2429FA1C-5F42-224C-8C60-E04BD2BEA25A}" type="slidenum">
              <a:rPr lang="en-US" smtClean="0"/>
              <a:pPr/>
              <a:t>‹#›</a:t>
            </a:fld>
            <a:endParaRPr lang="en-US" dirty="0"/>
          </a:p>
        </p:txBody>
      </p:sp>
      <p:sp>
        <p:nvSpPr>
          <p:cNvPr id="4" name="Rectangle 3"/>
          <p:cNvSpPr/>
          <p:nvPr>
            <p:custDataLst>
              <p:tags r:id="rId18"/>
            </p:custDataLst>
          </p:nvPr>
        </p:nvSpPr>
        <p:spPr>
          <a:xfrm>
            <a:off x="457200" y="4800601"/>
            <a:ext cx="1752600" cy="307777"/>
          </a:xfrm>
          <a:prstGeom prst="rect">
            <a:avLst/>
          </a:prstGeom>
        </p:spPr>
        <p:txBody>
          <a:bodyPr wrap="square">
            <a:spAutoFit/>
          </a:bodyPr>
          <a:lstStyle/>
          <a:p>
            <a:r>
              <a:rPr lang="en-US" sz="1400" b="0" dirty="0" smtClean="0">
                <a:solidFill>
                  <a:schemeClr val="tx1">
                    <a:lumMod val="50000"/>
                    <a:lumOff val="50000"/>
                  </a:schemeClr>
                </a:solidFill>
                <a:latin typeface="+mj-lt"/>
              </a:rPr>
              <a:t>Andries van Dam</a:t>
            </a:r>
            <a:endParaRPr lang="en-US" sz="1400" b="0" dirty="0">
              <a:solidFill>
                <a:schemeClr val="tx1">
                  <a:lumMod val="50000"/>
                  <a:lumOff val="50000"/>
                </a:schemeClr>
              </a:solidFill>
              <a:latin typeface="+mj-lt"/>
            </a:endParaRPr>
          </a:p>
        </p:txBody>
      </p:sp>
      <p:sp>
        <p:nvSpPr>
          <p:cNvPr id="16" name="Title Placeholder 15"/>
          <p:cNvSpPr>
            <a:spLocks noGrp="1"/>
          </p:cNvSpPr>
          <p:nvPr>
            <p:ph type="title"/>
            <p:custDataLst>
              <p:tags r:id="rId19"/>
            </p:custDataLst>
          </p:nvPr>
        </p:nvSpPr>
        <p:spPr>
          <a:xfrm>
            <a:off x="457200" y="514350"/>
            <a:ext cx="8229600" cy="457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iming>
    <p:tnLst>
      <p:par>
        <p:cTn id="1" dur="indefinite" restart="never" nodeType="tmRoot"/>
      </p:par>
    </p:tnLst>
  </p:timing>
  <p:hf hdr="0" dt="0"/>
  <p:txStyles>
    <p:titleStyle>
      <a:lvl1pPr algn="l" rtl="0" eaLnBrk="1" latinLnBrk="0" hangingPunct="1">
        <a:spcBef>
          <a:spcPct val="0"/>
        </a:spcBef>
        <a:buNone/>
        <a:defRPr kumimoji="0" sz="2800" b="0" kern="1200" spc="0" baseline="0">
          <a:solidFill>
            <a:srgbClr val="920000"/>
          </a:solidFill>
          <a:latin typeface="+mj-lt"/>
          <a:ea typeface="+mj-ea"/>
          <a:cs typeface="Segoe UI" pitchFamily="34" charset="0"/>
        </a:defRPr>
      </a:lvl1pPr>
    </p:titleStyle>
    <p:body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Ahg6qcgoay4"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www.webexhibits.org/causesofcolor/"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3.jpe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hyperlink" Target="http://www.cambridgeincolour.com/tutorials/cameras-vs-human-eye.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High_dynamic_range_imaging"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hyperlink" Target="http://www.hdrsoft.com/" TargetMode="External"/><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hyperlink" Target="http://www.lgsolutions.com/__downloads/pdf/eb2242t041232pr.pdf"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jiejNAUwcQ8" TargetMode="External"/><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hyperlink" Target="http://www.teac.com.au/pages/howdoesanlcdwork" TargetMode="Externa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www.cs.brown.edu/exploratories/freeSoftware/repository/edu/brown/cs/exploratories/applets/colorMixing/additive_color_mixing_guide.html"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www.cs.brown.edu/exploratories/freeSoftware/repository/edu/brown/cs/exploratories/applets/combinedColorMixing/combined_color_mixing_guide.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www.cs.brown.edu/courses/cs092/VA10/HTML/start.html"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48.jpeg"/><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10.png"/><Relationship Id="rId4" Type="http://schemas.openxmlformats.org/officeDocument/2006/relationships/hyperlink" Target="http://www.cs.brown.edu/exploratories/freeSoftware/repository/edu/brown/cs/exploratories/applets/spectrum/single_cell_response_guide.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www.maxwellrender.com/"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hyperlink" Target="http://www.cs.brown.edu/exploratories/freeSoftware/repository/edu/brown/cs/exploratories/applets/spectrum/metamers_guide.html"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hyperlink" Target="http://www.cs.brown.edu/exploratories/freeSoftware/repository/edu/brown/cs/exploratories/applets/spectrum/triple_cell_response_guide.html" TargetMode="External"/><Relationship Id="rId5" Type="http://schemas.openxmlformats.org/officeDocument/2006/relationships/image" Target="../media/image60.wmf"/><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hyperlink" Target="http://graphics.stanford.edu/courses/cs178/applets/colormatching.html"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60.wmf"/><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4.xml"/><Relationship Id="rId5" Type="http://schemas.openxmlformats.org/officeDocument/2006/relationships/image" Target="../media/image74.wmf"/><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unu-facts.blogspot.in/2012/10/best-brain-confusing-optical-illusions.html" TargetMode="External"/><Relationship Id="rId7" Type="http://schemas.openxmlformats.org/officeDocument/2006/relationships/hyperlink" Target="http://www.youtube.com/watch?v=uzNVo8NbpPI"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hyperlink" Target="http://www.ritsumei.ac.jp/~akitaoka/saishin-e.html" TargetMode="External"/><Relationship Id="rId5" Type="http://schemas.openxmlformats.org/officeDocument/2006/relationships/hyperlink" Target="http://slodive.com/wp-content/uploads/2011/07/optical-illusions/pinkdots.gif" TargetMode="External"/><Relationship Id="rId4" Type="http://schemas.openxmlformats.org/officeDocument/2006/relationships/hyperlink" Target="http://waynesword.palomar.edu/optical.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prism"/>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b="3691"/>
          <a:stretch/>
        </p:blipFill>
        <p:spPr bwMode="auto">
          <a:xfrm>
            <a:off x="-4433051" y="0"/>
            <a:ext cx="140452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ctrTitle"/>
          </p:nvPr>
        </p:nvSpPr>
        <p:spPr/>
        <p:txBody>
          <a:bodyPr>
            <a:normAutofit fontScale="90000"/>
          </a:bodyPr>
          <a:lstStyle/>
          <a:p>
            <a:r>
              <a:rPr lang="en-US" altLang="zh-TW" dirty="0" smtClean="0">
                <a:ea typeface="新細明體" charset="-120"/>
                <a:cs typeface="新細明體" charset="-120"/>
              </a:rPr>
              <a:t>Introduction to </a:t>
            </a:r>
            <a:r>
              <a:rPr lang="en-US" altLang="zh-TW" dirty="0" smtClean="0">
                <a:solidFill>
                  <a:srgbClr val="FF0000"/>
                </a:solidFill>
                <a:ea typeface="新細明體" charset="-120"/>
                <a:cs typeface="新細明體" charset="-120"/>
              </a:rPr>
              <a:t>C</a:t>
            </a:r>
            <a:r>
              <a:rPr lang="en-US" altLang="zh-TW" dirty="0" smtClean="0">
                <a:solidFill>
                  <a:srgbClr val="FFC000"/>
                </a:solidFill>
                <a:ea typeface="新細明體" charset="-120"/>
                <a:cs typeface="新細明體" charset="-120"/>
              </a:rPr>
              <a:t>o</a:t>
            </a:r>
            <a:r>
              <a:rPr lang="en-US" altLang="zh-TW" dirty="0" smtClean="0">
                <a:solidFill>
                  <a:srgbClr val="92D050"/>
                </a:solidFill>
                <a:ea typeface="新細明體" charset="-120"/>
                <a:cs typeface="新細明體" charset="-120"/>
              </a:rPr>
              <a:t>l</a:t>
            </a:r>
            <a:r>
              <a:rPr lang="en-US" altLang="zh-TW" dirty="0" smtClean="0">
                <a:solidFill>
                  <a:schemeClr val="accent5"/>
                </a:solidFill>
                <a:ea typeface="新細明體" charset="-120"/>
                <a:cs typeface="新細明體" charset="-120"/>
              </a:rPr>
              <a:t>o</a:t>
            </a:r>
            <a:r>
              <a:rPr lang="en-US" altLang="zh-TW" dirty="0" smtClean="0">
                <a:solidFill>
                  <a:srgbClr val="7030A0"/>
                </a:solidFill>
                <a:ea typeface="新細明體" charset="-120"/>
                <a:cs typeface="新細明體" charset="-120"/>
              </a:rPr>
              <a:t>r</a:t>
            </a:r>
            <a:endParaRPr lang="en-US" dirty="0">
              <a:solidFill>
                <a:srgbClr val="7030A0"/>
              </a:solidFill>
            </a:endParaRPr>
          </a:p>
        </p:txBody>
      </p:sp>
      <p:sp>
        <p:nvSpPr>
          <p:cNvPr id="3" name="Subtitle 2"/>
          <p:cNvSpPr>
            <a:spLocks noGrp="1"/>
          </p:cNvSpPr>
          <p:nvPr>
            <p:ph type="subTitle" idx="1"/>
          </p:nvPr>
        </p:nvSpPr>
        <p:spPr/>
        <p:txBody>
          <a:bodyPr/>
          <a:lstStyle/>
          <a:p>
            <a:r>
              <a:rPr lang="en-US" smtClean="0"/>
              <a:t>CS123 – Introduction to Computer Graphics</a:t>
            </a:r>
            <a:endParaRPr lang="en-US" dirty="0"/>
          </a:p>
        </p:txBody>
      </p:sp>
      <p:sp>
        <p:nvSpPr>
          <p:cNvPr id="16" name="Footer Placeholder 15"/>
          <p:cNvSpPr>
            <a:spLocks noGrp="1"/>
          </p:cNvSpPr>
          <p:nvPr>
            <p:ph type="ftr" sz="quarter" idx="3"/>
          </p:nvPr>
        </p:nvSpPr>
        <p:spPr/>
        <p:txBody>
          <a:bodyPr/>
          <a:lstStyle/>
          <a:p>
            <a:r>
              <a:rPr lang="en-US" smtClean="0"/>
              <a:t>Color</a:t>
            </a:r>
            <a:endParaRPr lang="en-US" dirty="0"/>
          </a:p>
        </p:txBody>
      </p:sp>
      <p:sp>
        <p:nvSpPr>
          <p:cNvPr id="17" name="Slide Number Placeholder 16"/>
          <p:cNvSpPr>
            <a:spLocks noGrp="1"/>
          </p:cNvSpPr>
          <p:nvPr>
            <p:ph type="sldNum" sz="quarter" idx="4"/>
          </p:nvPr>
        </p:nvSpPr>
        <p:spPr>
          <a:xfrm>
            <a:off x="8153400" y="4800600"/>
            <a:ext cx="685800" cy="238601"/>
          </a:xfrm>
        </p:spPr>
        <p:txBody>
          <a:bodyPr/>
          <a:lstStyle/>
          <a:p>
            <a:fld id="{2429FA1C-5F42-224C-8C60-E04BD2BEA25A}" type="slidenum">
              <a:rPr lang="en-US" smtClean="0"/>
              <a:pPr/>
              <a:t>1</a:t>
            </a:fld>
            <a:r>
              <a:rPr lang="en-US" smtClean="0"/>
              <a:t>/57</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sz="2400" dirty="0" smtClean="0"/>
              <a:t>Seeing is bidirectional</a:t>
            </a:r>
          </a:p>
          <a:p>
            <a:pPr lvl="1"/>
            <a:r>
              <a:rPr lang="en-US" sz="2400" dirty="0" smtClean="0"/>
              <a:t>Visual process is semantically driven</a:t>
            </a:r>
          </a:p>
          <a:p>
            <a:pPr lvl="1"/>
            <a:r>
              <a:rPr lang="en-US" sz="2400" dirty="0" smtClean="0"/>
              <a:t>Based on context, we expect to see (or not to see) certain things</a:t>
            </a:r>
          </a:p>
          <a:p>
            <a:r>
              <a:rPr lang="en-US" sz="2400" dirty="0" smtClean="0"/>
              <a:t>Example</a:t>
            </a:r>
          </a:p>
          <a:p>
            <a:pPr lvl="1"/>
            <a:r>
              <a:rPr lang="en-US" sz="2400" dirty="0" smtClean="0">
                <a:hlinkClick r:id="rId3"/>
              </a:rPr>
              <a:t>http</a:t>
            </a:r>
            <a:r>
              <a:rPr lang="en-US" sz="2400" dirty="0">
                <a:hlinkClick r:id="rId3"/>
              </a:rPr>
              <a:t>://</a:t>
            </a:r>
            <a:r>
              <a:rPr lang="en-US" sz="2400" dirty="0" smtClean="0">
                <a:hlinkClick r:id="rId3"/>
              </a:rPr>
              <a:t>www.youtube.com/watch?v=Ahg6qcgoay4</a:t>
            </a:r>
            <a:r>
              <a:rPr lang="en-US" sz="2400" dirty="0" smtClean="0"/>
              <a:t> </a:t>
            </a:r>
          </a:p>
        </p:txBody>
      </p:sp>
      <p:sp>
        <p:nvSpPr>
          <p:cNvPr id="6" name="Footer Placeholder 5"/>
          <p:cNvSpPr>
            <a:spLocks noGrp="1"/>
          </p:cNvSpPr>
          <p:nvPr>
            <p:ph type="ftr" sz="quarter" idx="3"/>
          </p:nvPr>
        </p:nvSpPr>
        <p:spPr/>
        <p:txBody>
          <a:bodyPr/>
          <a:lstStyle/>
          <a:p>
            <a:r>
              <a:rPr lang="en-US" smtClean="0"/>
              <a:t>Color</a:t>
            </a:r>
            <a:endParaRPr lang="en-US" dirty="0"/>
          </a:p>
        </p:txBody>
      </p:sp>
      <p:sp>
        <p:nvSpPr>
          <p:cNvPr id="7" name="Slide Number Placeholder 6"/>
          <p:cNvSpPr>
            <a:spLocks noGrp="1"/>
          </p:cNvSpPr>
          <p:nvPr>
            <p:ph type="sldNum" sz="quarter" idx="4"/>
          </p:nvPr>
        </p:nvSpPr>
        <p:spPr/>
        <p:txBody>
          <a:bodyPr/>
          <a:lstStyle/>
          <a:p>
            <a:fld id="{2429FA1C-5F42-224C-8C60-E04BD2BEA25A}" type="slidenum">
              <a:rPr lang="en-US" smtClean="0"/>
              <a:pPr/>
              <a:t>10</a:t>
            </a:fld>
            <a:r>
              <a:rPr lang="en-US" dirty="0" smtClean="0"/>
              <a:t>/57</a:t>
            </a:r>
            <a:endParaRPr lang="en-US" dirty="0"/>
          </a:p>
        </p:txBody>
      </p:sp>
      <p:sp>
        <p:nvSpPr>
          <p:cNvPr id="4" name="Title 3"/>
          <p:cNvSpPr>
            <a:spLocks noGrp="1"/>
          </p:cNvSpPr>
          <p:nvPr>
            <p:ph type="title"/>
          </p:nvPr>
        </p:nvSpPr>
        <p:spPr/>
        <p:txBody>
          <a:bodyPr>
            <a:normAutofit fontScale="90000"/>
          </a:bodyPr>
          <a:lstStyle/>
          <a:p>
            <a:r>
              <a:rPr lang="en-US" dirty="0"/>
              <a:t>Our Visual System Constructs our </a:t>
            </a:r>
            <a:r>
              <a:rPr lang="en-US" dirty="0" smtClean="0"/>
              <a:t>Reality (3/3)</a:t>
            </a:r>
            <a:endParaRPr lang="en-US" dirty="0"/>
          </a:p>
        </p:txBody>
      </p:sp>
    </p:spTree>
    <p:extLst>
      <p:ext uri="{BB962C8B-B14F-4D97-AF65-F5344CB8AC3E}">
        <p14:creationId xmlns:p14="http://schemas.microsoft.com/office/powerpoint/2010/main" val="40097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sz="quarter" idx="1"/>
          </p:nvPr>
        </p:nvSpPr>
        <p:spPr>
          <a:xfrm>
            <a:off x="508000" y="857250"/>
            <a:ext cx="8128000" cy="3771900"/>
          </a:xfrm>
        </p:spPr>
        <p:txBody>
          <a:bodyPr/>
          <a:lstStyle/>
          <a:p>
            <a:pPr eaLnBrk="1" hangingPunct="1"/>
            <a:r>
              <a:rPr lang="en-US" altLang="zh-TW" sz="1800" dirty="0">
                <a:ea typeface="新細明體" charset="-120"/>
                <a:cs typeface="新細明體" charset="-120"/>
              </a:rPr>
              <a:t>Achromatic </a:t>
            </a:r>
            <a:r>
              <a:rPr lang="en-US" altLang="zh-TW" sz="1800" dirty="0" smtClean="0">
                <a:ea typeface="新細明體" charset="-120"/>
                <a:cs typeface="新細明體" charset="-120"/>
              </a:rPr>
              <a:t>Light</a:t>
            </a:r>
            <a:r>
              <a:rPr lang="en-US" altLang="zh-TW" sz="1800" dirty="0">
                <a:ea typeface="新細明體" charset="-120"/>
                <a:cs typeface="新細明體" charset="-120"/>
              </a:rPr>
              <a:t>: </a:t>
            </a:r>
            <a:r>
              <a:rPr lang="en-US" altLang="zh-TW" sz="1800" dirty="0" smtClean="0">
                <a:ea typeface="新細明體" charset="-120"/>
                <a:cs typeface="新細明體" charset="-120"/>
              </a:rPr>
              <a:t>“without color,” quantity </a:t>
            </a:r>
            <a:r>
              <a:rPr lang="en-US" altLang="zh-TW" sz="1800" dirty="0">
                <a:ea typeface="新細明體" charset="-120"/>
                <a:cs typeface="新細明體" charset="-120"/>
              </a:rPr>
              <a:t>of </a:t>
            </a:r>
            <a:r>
              <a:rPr lang="en-US" altLang="zh-TW" sz="1800" dirty="0" smtClean="0">
                <a:ea typeface="新細明體" charset="-120"/>
                <a:cs typeface="新細明體" charset="-120"/>
              </a:rPr>
              <a:t>light </a:t>
            </a:r>
            <a:r>
              <a:rPr lang="en-US" altLang="zh-TW" sz="1800" dirty="0">
                <a:ea typeface="新細明體" charset="-120"/>
                <a:cs typeface="新細明體" charset="-120"/>
              </a:rPr>
              <a:t>only</a:t>
            </a:r>
          </a:p>
          <a:p>
            <a:pPr lvl="1" eaLnBrk="1" hangingPunct="1"/>
            <a:r>
              <a:rPr lang="en-US" altLang="zh-TW" sz="1600" dirty="0" smtClean="0">
                <a:ea typeface="新細明體" charset="-120"/>
                <a:cs typeface="新細明體" charset="-120"/>
              </a:rPr>
              <a:t>Called intensity, luminance, </a:t>
            </a:r>
            <a:r>
              <a:rPr lang="en-US" altLang="zh-TW" sz="1600" dirty="0">
                <a:ea typeface="新細明體" charset="-120"/>
                <a:cs typeface="新細明體" charset="-120"/>
              </a:rPr>
              <a:t>or measure of light’s </a:t>
            </a:r>
            <a:r>
              <a:rPr lang="en-US" altLang="zh-TW" sz="1600" dirty="0" smtClean="0">
                <a:ea typeface="新細明體" charset="-120"/>
                <a:cs typeface="新細明體" charset="-120"/>
              </a:rPr>
              <a:t>energy/brightness</a:t>
            </a:r>
            <a:endParaRPr lang="en-US" altLang="zh-TW" sz="1600" dirty="0">
              <a:ea typeface="新細明體" charset="-120"/>
              <a:cs typeface="新細明體" charset="-120"/>
            </a:endParaRPr>
          </a:p>
          <a:p>
            <a:pPr lvl="2" eaLnBrk="1" hangingPunct="1"/>
            <a:r>
              <a:rPr lang="en-US" altLang="zh-TW" sz="1400" dirty="0" smtClean="0">
                <a:ea typeface="新細明體" charset="-120"/>
                <a:cs typeface="新細明體" charset="-120"/>
              </a:rPr>
              <a:t>The </a:t>
            </a:r>
            <a:r>
              <a:rPr lang="en-US" altLang="zh-TW" sz="1400" dirty="0">
                <a:ea typeface="新細明體" charset="-120"/>
                <a:cs typeface="新細明體" charset="-120"/>
              </a:rPr>
              <a:t>psychophysical sense of perceived intensity</a:t>
            </a:r>
          </a:p>
          <a:p>
            <a:pPr lvl="1" eaLnBrk="1" hangingPunct="1"/>
            <a:r>
              <a:rPr lang="en-US" altLang="zh-TW" sz="1600" dirty="0" smtClean="0">
                <a:ea typeface="新細明體" charset="-120"/>
                <a:cs typeface="新細明體" charset="-120"/>
              </a:rPr>
              <a:t>Gray </a:t>
            </a:r>
            <a:r>
              <a:rPr lang="en-US" altLang="zh-TW" sz="1600" dirty="0">
                <a:ea typeface="新細明體" charset="-120"/>
                <a:cs typeface="新細明體" charset="-120"/>
              </a:rPr>
              <a:t>levels (e.g., from 0.0 to 1.0)</a:t>
            </a:r>
          </a:p>
          <a:p>
            <a:pPr lvl="2" eaLnBrk="1" hangingPunct="1"/>
            <a:r>
              <a:rPr lang="en-US" altLang="zh-TW" sz="1400" dirty="0" smtClean="0">
                <a:ea typeface="新細明體" charset="-120"/>
                <a:cs typeface="新細明體" charset="-120"/>
              </a:rPr>
              <a:t>We </a:t>
            </a:r>
            <a:r>
              <a:rPr lang="en-US" altLang="zh-TW" sz="1400" dirty="0">
                <a:ea typeface="新細明體" charset="-120"/>
                <a:cs typeface="新細明體" charset="-120"/>
              </a:rPr>
              <a:t>can distinguish approximately 128 gray levels</a:t>
            </a:r>
          </a:p>
          <a:p>
            <a:pPr lvl="1" eaLnBrk="1" hangingPunct="1"/>
            <a:r>
              <a:rPr lang="en-US" altLang="zh-TW" sz="1600" dirty="0" smtClean="0">
                <a:ea typeface="新細明體" charset="-120"/>
                <a:cs typeface="新細明體" charset="-120"/>
              </a:rPr>
              <a:t>Seen </a:t>
            </a:r>
            <a:r>
              <a:rPr lang="en-US" altLang="zh-TW" sz="1600" dirty="0">
                <a:ea typeface="新細明體" charset="-120"/>
                <a:cs typeface="新細明體" charset="-120"/>
              </a:rPr>
              <a:t>on black and white displays</a:t>
            </a:r>
          </a:p>
          <a:p>
            <a:pPr lvl="1" eaLnBrk="1" hangingPunct="1"/>
            <a:r>
              <a:rPr lang="en-US" altLang="zh-TW" sz="1600" dirty="0" smtClean="0">
                <a:ea typeface="新細明體" charset="-120"/>
                <a:cs typeface="新細明體" charset="-120"/>
              </a:rPr>
              <a:t>Note </a:t>
            </a:r>
            <a:r>
              <a:rPr lang="en-US" altLang="zh-TW" sz="1600" dirty="0">
                <a:ea typeface="新細明體" charset="-120"/>
                <a:cs typeface="新細明體" charset="-120"/>
              </a:rPr>
              <a:t>Mach banding/edge enhancement – stay tuned</a:t>
            </a: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lvl="1" eaLnBrk="1" hangingPunct="1"/>
            <a:endParaRPr lang="en-US" altLang="zh-TW" sz="1700" dirty="0">
              <a:ea typeface="新細明體" charset="-120"/>
              <a:cs typeface="新細明體" charset="-120"/>
            </a:endParaRPr>
          </a:p>
          <a:p>
            <a:pPr eaLnBrk="1" hangingPunct="1">
              <a:buFont typeface="Verdana" charset="0"/>
              <a:buNone/>
            </a:pPr>
            <a:endParaRPr lang="zh-TW" altLang="en-US" sz="18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11</a:t>
            </a:fld>
            <a:r>
              <a:rPr lang="en-US" dirty="0" smtClean="0"/>
              <a:t>/57</a:t>
            </a:r>
            <a:endParaRPr lang="en-US" dirty="0"/>
          </a:p>
        </p:txBody>
      </p:sp>
      <p:sp>
        <p:nvSpPr>
          <p:cNvPr id="19459" name="Rectangle 7"/>
          <p:cNvSpPr>
            <a:spLocks noGrp="1" noChangeArrowheads="1"/>
          </p:cNvSpPr>
          <p:nvPr>
            <p:ph type="title"/>
          </p:nvPr>
        </p:nvSpPr>
        <p:spPr/>
        <p:txBody>
          <a:bodyPr>
            <a:normAutofit fontScale="90000"/>
          </a:bodyPr>
          <a:lstStyle/>
          <a:p>
            <a:pPr eaLnBrk="1" hangingPunct="1"/>
            <a:r>
              <a:rPr lang="en-US" altLang="zh-TW" dirty="0">
                <a:ea typeface="新細明體" charset="-120"/>
                <a:cs typeface="新細明體" charset="-120"/>
              </a:rPr>
              <a:t>Achromatic Light (1/2)</a:t>
            </a:r>
            <a:endParaRPr lang="zh-TW" altLang="en-US" dirty="0">
              <a:ea typeface="新細明體" charset="-120"/>
              <a:cs typeface="新細明體" charset="-120"/>
            </a:endParaRPr>
          </a:p>
        </p:txBody>
      </p:sp>
      <p:pic>
        <p:nvPicPr>
          <p:cNvPr id="10245" name="Picture 5"/>
          <p:cNvPicPr>
            <a:picLocks noChangeAspect="1" noChangeArrowheads="1"/>
          </p:cNvPicPr>
          <p:nvPr/>
        </p:nvPicPr>
        <p:blipFill>
          <a:blip r:embed="rId3"/>
          <a:srcRect/>
          <a:stretch>
            <a:fillRect/>
          </a:stretch>
        </p:blipFill>
        <p:spPr bwMode="auto">
          <a:xfrm>
            <a:off x="1600200" y="3038094"/>
            <a:ext cx="5486400" cy="15910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sz="quarter" idx="1"/>
          </p:nvPr>
        </p:nvSpPr>
        <p:spPr>
          <a:xfrm>
            <a:off x="457200" y="800100"/>
            <a:ext cx="6553200" cy="4000499"/>
          </a:xfrm>
        </p:spPr>
        <p:txBody>
          <a:bodyPr>
            <a:noAutofit/>
          </a:bodyPr>
          <a:lstStyle/>
          <a:p>
            <a:r>
              <a:rPr lang="en-US" sz="1200" dirty="0" smtClean="0"/>
              <a:t>Eye is much more sensitive to slight changes in luminance (intensity) of light than slight changes in color (hue)</a:t>
            </a:r>
          </a:p>
          <a:p>
            <a:pPr lvl="1"/>
            <a:r>
              <a:rPr lang="en-US" sz="1200" dirty="0" smtClean="0"/>
              <a:t>"Colors are only symbols. Reality is to be found in luminance alone… When I run out of blue, I use red." (Pablo Picasso)</a:t>
            </a:r>
          </a:p>
          <a:p>
            <a:pPr marL="274320" lvl="1" indent="0">
              <a:buNone/>
            </a:pPr>
            <a:endParaRPr lang="en-US" sz="1200" dirty="0" smtClean="0"/>
          </a:p>
          <a:p>
            <a:pPr lvl="1"/>
            <a:r>
              <a:rPr lang="en-US" sz="1200" dirty="0" smtClean="0"/>
              <a:t>“Picasso's Poor People on the Seashore uses various shades of blue that differ from each other in luminance but hardly at all in color (hue). The melancholy blue color serves an emotional role, but does not affect our recognition of the scene.”   </a:t>
            </a:r>
            <a:r>
              <a:rPr lang="en-US" sz="1200" dirty="0" smtClean="0">
                <a:solidFill>
                  <a:srgbClr val="FF0000"/>
                </a:solidFill>
              </a:rPr>
              <a:t>Also, consider how realistic black and white images/movies look!</a:t>
            </a:r>
          </a:p>
          <a:p>
            <a:pPr lvl="1"/>
            <a:r>
              <a:rPr lang="en-US" sz="1200" dirty="0" smtClean="0"/>
              <a:t>“The biological basis for the fact that color and luminance can play distinct roles in our perception of art, or of real life, is that </a:t>
            </a:r>
            <a:r>
              <a:rPr lang="en-US" sz="1200" u="sng" dirty="0" smtClean="0"/>
              <a:t>color and luminance are analyzed by different subdivisions of our visual system</a:t>
            </a:r>
            <a:r>
              <a:rPr lang="en-US" sz="1200" dirty="0" smtClean="0"/>
              <a:t>, and these two subdivisions are responsible for different aspects of visual perception. The parts of our brain that process information about color are located several inches away from the parts that analyze luminance -- as anatomically distinct as vision is from hearing. ” (source below)</a:t>
            </a:r>
            <a:endParaRPr lang="en-US" altLang="zh-TW" sz="1200" dirty="0" smtClean="0"/>
          </a:p>
          <a:p>
            <a:r>
              <a:rPr lang="en-US" altLang="zh-TW" sz="1200" dirty="0" smtClean="0"/>
              <a:t>Source:</a:t>
            </a:r>
          </a:p>
          <a:p>
            <a:pPr lvl="1"/>
            <a:r>
              <a:rPr lang="en-US" sz="1200" dirty="0" smtClean="0"/>
              <a:t>Includes in-depth explanations of many interesting natural phenomena relating to color (including several interactive applications) </a:t>
            </a:r>
            <a:r>
              <a:rPr lang="en-US" sz="1200" dirty="0" smtClean="0">
                <a:hlinkClick r:id="rId3"/>
              </a:rPr>
              <a:t>http://www.webexhibits.org/causesofcolor/</a:t>
            </a:r>
            <a:endParaRPr lang="en-US" sz="1200" dirty="0" smtClean="0"/>
          </a:p>
          <a:p>
            <a:endParaRPr lang="en-US" altLang="zh-TW" sz="1200" dirty="0" smtClean="0"/>
          </a:p>
          <a:p>
            <a:pPr lvl="1"/>
            <a:endParaRPr lang="en-US" altLang="zh-TW" sz="1200" dirty="0" smtClean="0"/>
          </a:p>
          <a:p>
            <a:pPr lvl="1"/>
            <a:endParaRPr lang="en-US" altLang="zh-TW" sz="1200" dirty="0" smtClean="0"/>
          </a:p>
          <a:p>
            <a:pPr lvl="1"/>
            <a:endParaRPr lang="en-US" altLang="zh-TW" sz="1200" dirty="0" smtClean="0"/>
          </a:p>
          <a:p>
            <a:endParaRPr lang="zh-TW" altLang="en-US" sz="12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12</a:t>
            </a:fld>
            <a:r>
              <a:rPr lang="en-US" dirty="0" smtClean="0"/>
              <a:t>/57</a:t>
            </a:r>
            <a:endParaRPr lang="en-US" dirty="0"/>
          </a:p>
        </p:txBody>
      </p:sp>
      <p:sp>
        <p:nvSpPr>
          <p:cNvPr id="20483" name="Rectangle 7"/>
          <p:cNvSpPr>
            <a:spLocks noGrp="1" noChangeArrowheads="1"/>
          </p:cNvSpPr>
          <p:nvPr>
            <p:ph type="title"/>
          </p:nvPr>
        </p:nvSpPr>
        <p:spPr>
          <a:xfrm>
            <a:off x="457200" y="400050"/>
            <a:ext cx="8229600" cy="457200"/>
          </a:xfrm>
        </p:spPr>
        <p:txBody>
          <a:bodyPr>
            <a:normAutofit fontScale="90000"/>
          </a:bodyPr>
          <a:lstStyle/>
          <a:p>
            <a:r>
              <a:rPr lang="en-US" altLang="zh-TW" dirty="0" smtClean="0"/>
              <a:t>Achromatic Light (2/2)</a:t>
            </a:r>
            <a:endParaRPr lang="zh-TW"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061" y="800100"/>
            <a:ext cx="1205484" cy="170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8393" y="2771775"/>
            <a:ext cx="1216152" cy="171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635">
                                            <p:txEl>
                                              <p:pRg st="3" end="3"/>
                                            </p:txEl>
                                          </p:spTgt>
                                        </p:tgtEl>
                                        <p:attrNameLst>
                                          <p:attrName>style.visibility</p:attrName>
                                        </p:attrNameLst>
                                      </p:cBhvr>
                                      <p:to>
                                        <p:strVal val="visible"/>
                                      </p:to>
                                    </p:set>
                                    <p:animEffect transition="in" filter="fade">
                                      <p:cBhvr>
                                        <p:cTn id="21" dur="500"/>
                                        <p:tgtEl>
                                          <p:spTgt spid="6963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635">
                                            <p:txEl>
                                              <p:pRg st="4" end="4"/>
                                            </p:txEl>
                                          </p:spTgt>
                                        </p:tgtEl>
                                        <p:attrNameLst>
                                          <p:attrName>style.visibility</p:attrName>
                                        </p:attrNameLst>
                                      </p:cBhvr>
                                      <p:to>
                                        <p:strVal val="visible"/>
                                      </p:to>
                                    </p:set>
                                    <p:animEffect transition="in" filter="fade">
                                      <p:cBhvr>
                                        <p:cTn id="26" dur="500"/>
                                        <p:tgtEl>
                                          <p:spTgt spid="6963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9635">
                                            <p:txEl>
                                              <p:pRg st="5" end="5"/>
                                            </p:txEl>
                                          </p:spTgt>
                                        </p:tgtEl>
                                        <p:attrNameLst>
                                          <p:attrName>style.visibility</p:attrName>
                                        </p:attrNameLst>
                                      </p:cBhvr>
                                      <p:to>
                                        <p:strVal val="visible"/>
                                      </p:to>
                                    </p:set>
                                    <p:animEffect transition="in" filter="fade">
                                      <p:cBhvr>
                                        <p:cTn id="31" dur="500"/>
                                        <p:tgtEl>
                                          <p:spTgt spid="6963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9635">
                                            <p:txEl>
                                              <p:pRg st="6" end="6"/>
                                            </p:txEl>
                                          </p:spTgt>
                                        </p:tgtEl>
                                        <p:attrNameLst>
                                          <p:attrName>style.visibility</p:attrName>
                                        </p:attrNameLst>
                                      </p:cBhvr>
                                      <p:to>
                                        <p:strVal val="visible"/>
                                      </p:to>
                                    </p:set>
                                    <p:animEffect transition="in" filter="fade">
                                      <p:cBhvr>
                                        <p:cTn id="36" dur="500"/>
                                        <p:tgtEl>
                                          <p:spTgt spid="69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sz="quarter" idx="1"/>
          </p:nvPr>
        </p:nvSpPr>
        <p:spPr>
          <a:xfrm>
            <a:off x="457200" y="914400"/>
            <a:ext cx="8229600" cy="3886199"/>
          </a:xfrm>
        </p:spPr>
        <p:txBody>
          <a:bodyPr>
            <a:normAutofit fontScale="85000"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Factors of visual color sensations</a:t>
            </a:r>
          </a:p>
          <a:p>
            <a:pPr lvl="1"/>
            <a:r>
              <a:rPr lang="en-US" dirty="0" smtClean="0">
                <a:solidFill>
                  <a:srgbClr val="FF0000"/>
                </a:solidFill>
              </a:rPr>
              <a:t>Brightness</a:t>
            </a:r>
            <a:r>
              <a:rPr lang="en-US" dirty="0" smtClean="0"/>
              <a:t> / intensity(this circular color </a:t>
            </a:r>
            <a:r>
              <a:rPr lang="en-US" dirty="0"/>
              <a:t>picker shows single </a:t>
            </a:r>
            <a:r>
              <a:rPr lang="en-US" dirty="0" smtClean="0"/>
              <a:t>brightness)</a:t>
            </a:r>
          </a:p>
          <a:p>
            <a:pPr lvl="1"/>
            <a:r>
              <a:rPr lang="en-US" dirty="0" smtClean="0"/>
              <a:t>Chromaticity / color:</a:t>
            </a:r>
          </a:p>
          <a:p>
            <a:pPr lvl="2"/>
            <a:r>
              <a:rPr lang="en-US" dirty="0" smtClean="0">
                <a:solidFill>
                  <a:srgbClr val="FF0000"/>
                </a:solidFill>
              </a:rPr>
              <a:t>Hue</a:t>
            </a:r>
            <a:r>
              <a:rPr lang="en-US" dirty="0" smtClean="0"/>
              <a:t> / position in </a:t>
            </a:r>
            <a:r>
              <a:rPr lang="en-US" dirty="0"/>
              <a:t>spectrum(red, green, </a:t>
            </a:r>
            <a:r>
              <a:rPr lang="en-US" dirty="0" smtClean="0"/>
              <a:t>…)</a:t>
            </a:r>
            <a:r>
              <a:rPr lang="en-US" dirty="0"/>
              <a:t> </a:t>
            </a:r>
            <a:r>
              <a:rPr lang="en-US" dirty="0" smtClean="0"/>
              <a:t>- angle in polar coordinates (circular color picker)</a:t>
            </a:r>
          </a:p>
          <a:p>
            <a:pPr lvl="2"/>
            <a:r>
              <a:rPr lang="en-US" dirty="0" smtClean="0">
                <a:solidFill>
                  <a:srgbClr val="FF0000"/>
                </a:solidFill>
              </a:rPr>
              <a:t>Saturation</a:t>
            </a:r>
            <a:r>
              <a:rPr lang="en-US" dirty="0" smtClean="0"/>
              <a:t> / vividness – radius in polar coordinates (circular color picker)</a:t>
            </a:r>
            <a:endParaRPr lang="en-US" altLang="zh-TW" dirty="0" smtClean="0"/>
          </a:p>
          <a:p>
            <a:pPr lvl="1"/>
            <a:endParaRPr lang="en-US" altLang="zh-TW" dirty="0" smtClean="0"/>
          </a:p>
          <a:p>
            <a:pPr lvl="1"/>
            <a:endParaRPr lang="en-US" altLang="zh-TW" dirty="0" smtClean="0"/>
          </a:p>
          <a:p>
            <a:endParaRPr lang="zh-TW" alt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13</a:t>
            </a:fld>
            <a:r>
              <a:rPr lang="en-US" dirty="0" smtClean="0"/>
              <a:t>/57</a:t>
            </a:r>
            <a:endParaRPr lang="en-US" dirty="0"/>
          </a:p>
        </p:txBody>
      </p:sp>
      <p:sp>
        <p:nvSpPr>
          <p:cNvPr id="21507" name="Rectangle 7"/>
          <p:cNvSpPr>
            <a:spLocks noGrp="1" noChangeArrowheads="1"/>
          </p:cNvSpPr>
          <p:nvPr>
            <p:ph type="title"/>
          </p:nvPr>
        </p:nvSpPr>
        <p:spPr/>
        <p:txBody>
          <a:bodyPr>
            <a:normAutofit fontScale="90000"/>
          </a:bodyPr>
          <a:lstStyle/>
          <a:p>
            <a:r>
              <a:rPr lang="en-US" altLang="zh-TW" smtClean="0"/>
              <a:t>Chromatic Light</a:t>
            </a:r>
            <a:endParaRPr lang="zh-TW" altLang="en-US"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371" y="972931"/>
            <a:ext cx="2171429" cy="1903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1243762" y="2855268"/>
            <a:ext cx="2882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1400" b="1">
                <a:latin typeface="+mj-lt"/>
              </a:rPr>
              <a:t>Example of an HSV color picker</a:t>
            </a:r>
          </a:p>
        </p:txBody>
      </p:sp>
      <p:pic>
        <p:nvPicPr>
          <p:cNvPr id="16"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021" y="846073"/>
            <a:ext cx="1725079" cy="203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4876800" y="2855268"/>
            <a:ext cx="2310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1400" b="1" dirty="0">
                <a:latin typeface="+mj-lt"/>
              </a:rPr>
              <a:t>Ingredients of a Rainbow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9635">
                                            <p:txEl>
                                              <p:pRg st="8" end="8"/>
                                            </p:txEl>
                                          </p:spTgt>
                                        </p:tgtEl>
                                        <p:attrNameLst>
                                          <p:attrName>style.visibility</p:attrName>
                                        </p:attrNameLst>
                                      </p:cBhvr>
                                      <p:to>
                                        <p:strVal val="visible"/>
                                      </p:to>
                                    </p:set>
                                    <p:animEffect transition="in" filter="fade">
                                      <p:cBhvr>
                                        <p:cTn id="21" dur="500"/>
                                        <p:tgtEl>
                                          <p:spTgt spid="69635">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635">
                                            <p:txEl>
                                              <p:pRg st="9" end="9"/>
                                            </p:txEl>
                                          </p:spTgt>
                                        </p:tgtEl>
                                        <p:attrNameLst>
                                          <p:attrName>style.visibility</p:attrName>
                                        </p:attrNameLst>
                                      </p:cBhvr>
                                      <p:to>
                                        <p:strVal val="visible"/>
                                      </p:to>
                                    </p:set>
                                    <p:animEffect transition="in" filter="fade">
                                      <p:cBhvr>
                                        <p:cTn id="26" dur="500"/>
                                        <p:tgtEl>
                                          <p:spTgt spid="69635">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9635">
                                            <p:txEl>
                                              <p:pRg st="10" end="10"/>
                                            </p:txEl>
                                          </p:spTgt>
                                        </p:tgtEl>
                                        <p:attrNameLst>
                                          <p:attrName>style.visibility</p:attrName>
                                        </p:attrNameLst>
                                      </p:cBhvr>
                                      <p:to>
                                        <p:strVal val="visible"/>
                                      </p:to>
                                    </p:set>
                                    <p:animEffect transition="in" filter="fade">
                                      <p:cBhvr>
                                        <p:cTn id="31" dur="500"/>
                                        <p:tgtEl>
                                          <p:spTgt spid="69635">
                                            <p:txEl>
                                              <p:pRg st="10" end="1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9635">
                                            <p:txEl>
                                              <p:pRg st="11" end="11"/>
                                            </p:txEl>
                                          </p:spTgt>
                                        </p:tgtEl>
                                        <p:attrNameLst>
                                          <p:attrName>style.visibility</p:attrName>
                                        </p:attrNameLst>
                                      </p:cBhvr>
                                      <p:to>
                                        <p:strVal val="visible"/>
                                      </p:to>
                                    </p:set>
                                    <p:animEffect transition="in" filter="fade">
                                      <p:cBhvr>
                                        <p:cTn id="36" dur="500"/>
                                        <p:tgtEl>
                                          <p:spTgt spid="69635">
                                            <p:txEl>
                                              <p:pRg st="11" end="1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635">
                                            <p:txEl>
                                              <p:pRg st="12" end="12"/>
                                            </p:txEl>
                                          </p:spTgt>
                                        </p:tgtEl>
                                        <p:attrNameLst>
                                          <p:attrName>style.visibility</p:attrName>
                                        </p:attrNameLst>
                                      </p:cBhvr>
                                      <p:to>
                                        <p:strVal val="visible"/>
                                      </p:to>
                                    </p:set>
                                    <p:animEffect transition="in" filter="fade">
                                      <p:cBhvr>
                                        <p:cTn id="41" dur="500"/>
                                        <p:tgtEl>
                                          <p:spTgt spid="6963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3187" name="Rectangle 3"/>
              <p:cNvSpPr>
                <a:spLocks noGrp="1" noChangeArrowheads="1"/>
              </p:cNvSpPr>
              <p:nvPr>
                <p:ph sz="quarter" idx="1"/>
              </p:nvPr>
            </p:nvSpPr>
            <p:spPr>
              <a:xfrm>
                <a:off x="304800" y="857250"/>
                <a:ext cx="8636000" cy="4114800"/>
              </a:xfrm>
            </p:spPr>
            <p:txBody>
              <a:bodyPr>
                <a:normAutofit fontScale="92500" lnSpcReduction="20000"/>
              </a:bodyPr>
              <a:lstStyle/>
              <a:p>
                <a:pPr eaLnBrk="1" hangingPunct="1">
                  <a:lnSpc>
                    <a:spcPct val="80000"/>
                  </a:lnSpc>
                </a:pPr>
                <a:r>
                  <a:rPr lang="en-US" altLang="zh-TW" sz="1700" i="1" dirty="0" smtClean="0">
                    <a:ea typeface="新細明體" charset="-120"/>
                    <a:cs typeface="新細明體" charset="-120"/>
                  </a:rPr>
                  <a:t>Dynamic Range:</a:t>
                </a:r>
                <a:r>
                  <a:rPr lang="en-US" altLang="zh-TW" sz="1700" b="1" dirty="0" smtClean="0">
                    <a:ea typeface="新細明體" charset="-120"/>
                    <a:cs typeface="新細明體" charset="-120"/>
                  </a:rPr>
                  <a:t>  </a:t>
                </a:r>
                <a:r>
                  <a:rPr lang="en-US" altLang="zh-TW" sz="1500" dirty="0" smtClean="0">
                    <a:ea typeface="新細明體" charset="-120"/>
                    <a:cs typeface="新細明體" charset="-120"/>
                  </a:rPr>
                  <a:t>ratio of maximum to minimum discernible intensity; our range:  </a:t>
                </a:r>
                <a14:m>
                  <m:oMath xmlns:m="http://schemas.openxmlformats.org/officeDocument/2006/math">
                    <m:r>
                      <a:rPr lang="en-US" altLang="zh-TW" sz="1500" b="0" i="1" smtClean="0">
                        <a:latin typeface="Cambria Math"/>
                        <a:ea typeface="新細明體" charset="-120"/>
                        <a:cs typeface="新細明體" charset="-120"/>
                      </a:rPr>
                      <m:t>10</m:t>
                    </m:r>
                    <m:r>
                      <a:rPr lang="en-US" altLang="zh-TW" sz="1500" b="0" i="0" smtClean="0">
                        <a:latin typeface="Cambria Math"/>
                        <a:ea typeface="新細明體" charset="-120"/>
                        <a:cs typeface="新細明體" charset="-120"/>
                      </a:rPr>
                      <m:t> </m:t>
                    </m:r>
                    <m:r>
                      <m:rPr>
                        <m:sty m:val="p"/>
                      </m:rPr>
                      <a:rPr lang="en-US" altLang="zh-TW" sz="1500" b="0" i="0" smtClean="0">
                        <a:latin typeface="Cambria Math"/>
                        <a:ea typeface="新細明體" charset="-120"/>
                        <a:cs typeface="新細明體" charset="-120"/>
                      </a:rPr>
                      <m:t>to</m:t>
                    </m:r>
                    <m:r>
                      <a:rPr lang="en-US" altLang="zh-TW" sz="1500" b="0" i="0" smtClean="0">
                        <a:latin typeface="Cambria Math"/>
                        <a:ea typeface="新細明體" charset="-120"/>
                        <a:cs typeface="新細明體" charset="-120"/>
                      </a:rPr>
                      <m:t> </m:t>
                    </m:r>
                    <m:sSup>
                      <m:sSupPr>
                        <m:ctrlPr>
                          <a:rPr lang="en-US" altLang="zh-TW" sz="1500" b="0" i="1" smtClean="0">
                            <a:latin typeface="Cambria Math"/>
                            <a:ea typeface="新細明體" charset="-120"/>
                            <a:cs typeface="新細明體" charset="-120"/>
                          </a:rPr>
                        </m:ctrlPr>
                      </m:sSupPr>
                      <m:e>
                        <m:r>
                          <a:rPr lang="en-US" altLang="zh-TW" sz="1500" b="0" i="1" smtClean="0">
                            <a:latin typeface="Cambria Math"/>
                            <a:ea typeface="新細明體" charset="-120"/>
                            <a:cs typeface="新細明體" charset="-120"/>
                          </a:rPr>
                          <m:t>10</m:t>
                        </m:r>
                      </m:e>
                      <m:sup>
                        <m:r>
                          <a:rPr lang="en-US" altLang="zh-TW" sz="1500" b="0" i="1" smtClean="0">
                            <a:latin typeface="Cambria Math"/>
                            <a:ea typeface="新細明體" charset="-120"/>
                            <a:cs typeface="新細明體" charset="-120"/>
                          </a:rPr>
                          <m:t>10</m:t>
                        </m:r>
                      </m:sup>
                    </m:sSup>
                    <m:r>
                      <a:rPr lang="en-US" altLang="zh-TW" sz="1500" b="0" i="0" smtClean="0">
                        <a:latin typeface="Cambria Math"/>
                        <a:ea typeface="新細明體" charset="-120"/>
                        <a:cs typeface="新細明體" charset="-120"/>
                      </a:rPr>
                      <m:t> </m:t>
                    </m:r>
                  </m:oMath>
                </a14:m>
                <a:r>
                  <a:rPr lang="en-US" altLang="zh-TW" sz="1500" dirty="0" smtClean="0">
                    <a:ea typeface="新細明體" charset="-120"/>
                    <a:cs typeface="新細明體" charset="-120"/>
                  </a:rPr>
                  <a:t>photons/sec</a:t>
                </a:r>
              </a:p>
              <a:p>
                <a:pPr lvl="1">
                  <a:lnSpc>
                    <a:spcPct val="120000"/>
                  </a:lnSpc>
                </a:pPr>
                <a:r>
                  <a:rPr lang="en-US" altLang="zh-TW" sz="1400" dirty="0" smtClean="0">
                    <a:ea typeface="新細明體" charset="-120"/>
                    <a:cs typeface="新細明體" charset="-120"/>
                  </a:rPr>
                  <a:t>Extraordinary precision achieved via </a:t>
                </a:r>
                <a:r>
                  <a:rPr lang="en-US" altLang="zh-TW" sz="1400" i="1" dirty="0" smtClean="0">
                    <a:ea typeface="新細明體" charset="-120"/>
                    <a:cs typeface="新細明體" charset="-120"/>
                  </a:rPr>
                  <a:t>adaptation</a:t>
                </a:r>
                <a:r>
                  <a:rPr lang="en-US" altLang="zh-TW" sz="1400" dirty="0" smtClean="0">
                    <a:ea typeface="新細明體" charset="-120"/>
                    <a:cs typeface="新細明體" charset="-120"/>
                  </a:rPr>
                  <a:t>, where the eye acclimates to changes in light over time by adjusting pupil size. At any one moment, human eye has much lower dynamic range,  about 10,000:1</a:t>
                </a:r>
              </a:p>
              <a:p>
                <a:pPr lvl="1" eaLnBrk="1" hangingPunct="1">
                  <a:lnSpc>
                    <a:spcPct val="80000"/>
                  </a:lnSpc>
                </a:pPr>
                <a:endParaRPr lang="en-US" altLang="zh-TW" sz="1400" dirty="0" smtClean="0">
                  <a:ea typeface="新細明體" charset="-120"/>
                  <a:cs typeface="新細明體" charset="-120"/>
                </a:endParaRPr>
              </a:p>
              <a:p>
                <a:pPr lvl="1" eaLnBrk="1" hangingPunct="1">
                  <a:lnSpc>
                    <a:spcPct val="80000"/>
                  </a:lnSpc>
                </a:pPr>
                <a:endParaRPr lang="en-US" altLang="zh-TW" sz="1400" dirty="0" smtClean="0">
                  <a:ea typeface="新細明體" charset="-120"/>
                  <a:cs typeface="新細明體" charset="-120"/>
                </a:endParaRPr>
              </a:p>
              <a:p>
                <a:pPr lvl="1" eaLnBrk="1" hangingPunct="1">
                  <a:lnSpc>
                    <a:spcPct val="80000"/>
                  </a:lnSpc>
                </a:pPr>
                <a:endParaRPr lang="en-US" altLang="zh-TW" sz="1400" dirty="0" smtClean="0">
                  <a:ea typeface="新細明體" charset="-120"/>
                  <a:cs typeface="新細明體" charset="-120"/>
                </a:endParaRPr>
              </a:p>
              <a:p>
                <a:pPr marL="274320" lvl="1" indent="0" eaLnBrk="1" hangingPunct="1">
                  <a:lnSpc>
                    <a:spcPct val="80000"/>
                  </a:lnSpc>
                  <a:buNone/>
                </a:pPr>
                <a:endParaRPr lang="en-US" altLang="zh-TW" sz="1400" dirty="0" smtClean="0">
                  <a:ea typeface="新細明體" charset="-120"/>
                  <a:cs typeface="新細明體" charset="-120"/>
                </a:endParaRPr>
              </a:p>
              <a:p>
                <a:pPr lvl="1" eaLnBrk="1" hangingPunct="1">
                  <a:lnSpc>
                    <a:spcPct val="80000"/>
                  </a:lnSpc>
                </a:pPr>
                <a:endParaRPr lang="en-US" altLang="zh-TW" sz="1400" dirty="0" smtClean="0">
                  <a:ea typeface="新細明體" charset="-120"/>
                  <a:cs typeface="新細明體" charset="-120"/>
                </a:endParaRPr>
              </a:p>
              <a:p>
                <a:pPr lvl="1" eaLnBrk="1" hangingPunct="1">
                  <a:lnSpc>
                    <a:spcPct val="80000"/>
                  </a:lnSpc>
                </a:pPr>
                <a:endParaRPr lang="en-US" altLang="zh-TW" sz="600" dirty="0" smtClean="0">
                  <a:ea typeface="新細明體" charset="-120"/>
                  <a:cs typeface="新細明體" charset="-120"/>
                </a:endParaRPr>
              </a:p>
              <a:p>
                <a:pPr lvl="1" eaLnBrk="1" hangingPunct="1">
                  <a:lnSpc>
                    <a:spcPct val="80000"/>
                  </a:lnSpc>
                </a:pPr>
                <a:r>
                  <a:rPr lang="en-US" altLang="zh-TW" sz="1400" dirty="0" smtClean="0">
                    <a:ea typeface="新細明體" charset="-120"/>
                    <a:cs typeface="新細明體" charset="-120"/>
                  </a:rPr>
                  <a:t>Dynamic range of a display gives idea of how many distinct intensities display can depict</a:t>
                </a:r>
              </a:p>
              <a:p>
                <a:pPr lvl="1" eaLnBrk="1" hangingPunct="1">
                  <a:lnSpc>
                    <a:spcPct val="80000"/>
                  </a:lnSpc>
                </a:pPr>
                <a:r>
                  <a:rPr lang="en-US" altLang="zh-TW" sz="1400" b="1" dirty="0" smtClean="0">
                    <a:ea typeface="新細明體" charset="-120"/>
                    <a:cs typeface="新細明體" charset="-120"/>
                  </a:rPr>
                  <a:t>Note</a:t>
                </a:r>
                <a:r>
                  <a:rPr lang="en-US" altLang="zh-TW" sz="1400" dirty="0" smtClean="0">
                    <a:ea typeface="新細明體" charset="-120"/>
                    <a:cs typeface="新細明體" charset="-120"/>
                  </a:rPr>
                  <a:t>: </a:t>
                </a:r>
                <a:r>
                  <a:rPr lang="en-US" altLang="zh-TW" sz="1400" i="1" dirty="0" smtClean="0">
                    <a:ea typeface="新細明體" charset="-120"/>
                    <a:cs typeface="新細明體" charset="-120"/>
                  </a:rPr>
                  <a:t>dynamic range</a:t>
                </a:r>
                <a:r>
                  <a:rPr lang="en-US" altLang="zh-TW" sz="1400" dirty="0" smtClean="0">
                    <a:ea typeface="新細明體" charset="-120"/>
                    <a:cs typeface="新細明體" charset="-120"/>
                  </a:rPr>
                  <a:t> (ratio of  </a:t>
                </a:r>
                <a:r>
                  <a:rPr lang="en-US" altLang="zh-TW" sz="1400" dirty="0" err="1" smtClean="0">
                    <a:ea typeface="新細明體" charset="-120"/>
                    <a:cs typeface="新細明體" charset="-120"/>
                  </a:rPr>
                  <a:t>max:min</a:t>
                </a:r>
                <a:r>
                  <a:rPr lang="en-US" altLang="zh-TW" sz="1400" dirty="0" smtClean="0">
                    <a:ea typeface="新細明體" charset="-120"/>
                    <a:cs typeface="新細明體" charset="-120"/>
                  </a:rPr>
                  <a:t> intensities) not at all the same as </a:t>
                </a:r>
                <a:r>
                  <a:rPr lang="en-US" altLang="zh-TW" sz="1400" i="1" dirty="0" smtClean="0">
                    <a:ea typeface="新細明體" charset="-120"/>
                    <a:cs typeface="新細明體" charset="-120"/>
                  </a:rPr>
                  <a:t>gamut</a:t>
                </a:r>
                <a:r>
                  <a:rPr lang="en-US" altLang="zh-TW" sz="1400" dirty="0" smtClean="0">
                    <a:ea typeface="新細明體" charset="-120"/>
                    <a:cs typeface="新細明體" charset="-120"/>
                  </a:rPr>
                  <a:t> (number of displayable colors)</a:t>
                </a:r>
              </a:p>
              <a:p>
                <a:pPr lvl="1" eaLnBrk="1" hangingPunct="1">
                  <a:lnSpc>
                    <a:spcPct val="80000"/>
                  </a:lnSpc>
                </a:pPr>
                <a:r>
                  <a:rPr lang="en-US" altLang="zh-TW" sz="1400" dirty="0" smtClean="0">
                    <a:ea typeface="新細明體" charset="-120"/>
                    <a:cs typeface="新細明體" charset="-120"/>
                  </a:rPr>
                  <a:t>Dynamic range also applies to audio, printers, cameras, etc.</a:t>
                </a:r>
              </a:p>
              <a:p>
                <a:pPr eaLnBrk="1" hangingPunct="1">
                  <a:lnSpc>
                    <a:spcPct val="80000"/>
                  </a:lnSpc>
                </a:pPr>
                <a:r>
                  <a:rPr lang="en-US" altLang="zh-TW" sz="1700" dirty="0" smtClean="0">
                    <a:ea typeface="新細明體" charset="-120"/>
                    <a:cs typeface="新細明體" charset="-120"/>
                  </a:rPr>
                  <a:t>Display Examples:</a:t>
                </a:r>
              </a:p>
              <a:p>
                <a:pPr eaLnBrk="1" hangingPunct="1">
                  <a:lnSpc>
                    <a:spcPct val="80000"/>
                  </a:lnSpc>
                </a:pPr>
                <a:endParaRPr lang="en-US" altLang="zh-TW" sz="1700" dirty="0" smtClean="0">
                  <a:ea typeface="新細明體" charset="-120"/>
                  <a:cs typeface="新細明體" charset="-120"/>
                </a:endParaRPr>
              </a:p>
              <a:p>
                <a:pPr eaLnBrk="1" hangingPunct="1">
                  <a:lnSpc>
                    <a:spcPct val="80000"/>
                  </a:lnSpc>
                </a:pPr>
                <a:endParaRPr lang="en-US" altLang="zh-TW" sz="1700" dirty="0" smtClean="0">
                  <a:ea typeface="新細明體" charset="-120"/>
                  <a:cs typeface="新細明體" charset="-120"/>
                </a:endParaRPr>
              </a:p>
              <a:p>
                <a:pPr eaLnBrk="1" hangingPunct="1">
                  <a:lnSpc>
                    <a:spcPct val="80000"/>
                  </a:lnSpc>
                </a:pPr>
                <a:endParaRPr lang="en-US" altLang="zh-TW" sz="1700" dirty="0" smtClean="0">
                  <a:ea typeface="新細明體" charset="-120"/>
                  <a:cs typeface="新細明體" charset="-120"/>
                </a:endParaRPr>
              </a:p>
              <a:p>
                <a:pPr eaLnBrk="1" hangingPunct="1">
                  <a:lnSpc>
                    <a:spcPct val="80000"/>
                  </a:lnSpc>
                </a:pPr>
                <a:endParaRPr lang="en-US" altLang="zh-TW" sz="1700" dirty="0" smtClean="0">
                  <a:ea typeface="新細明體" charset="-120"/>
                  <a:cs typeface="新細明體" charset="-120"/>
                </a:endParaRPr>
              </a:p>
              <a:p>
                <a:pPr eaLnBrk="1" hangingPunct="1">
                  <a:lnSpc>
                    <a:spcPct val="80000"/>
                  </a:lnSpc>
                </a:pPr>
                <a:endParaRPr lang="en-US" altLang="zh-TW" sz="1700" dirty="0" smtClean="0">
                  <a:ea typeface="新細明體" charset="-120"/>
                  <a:cs typeface="新細明體" charset="-120"/>
                </a:endParaRPr>
              </a:p>
              <a:p>
                <a:pPr lvl="1" eaLnBrk="1" hangingPunct="1">
                  <a:lnSpc>
                    <a:spcPct val="80000"/>
                  </a:lnSpc>
                </a:pPr>
                <a:endParaRPr lang="en-US" altLang="zh-TW" sz="600" dirty="0" smtClean="0">
                  <a:ea typeface="新細明體" charset="-120"/>
                  <a:cs typeface="新細明體" charset="-120"/>
                </a:endParaRPr>
              </a:p>
              <a:p>
                <a:pPr lvl="1" eaLnBrk="1" hangingPunct="1">
                  <a:lnSpc>
                    <a:spcPct val="80000"/>
                  </a:lnSpc>
                </a:pPr>
                <a:r>
                  <a:rPr lang="en-US" altLang="zh-TW" sz="1400" dirty="0" smtClean="0">
                    <a:ea typeface="新細明體" charset="-120"/>
                    <a:cs typeface="新細明體" charset="-120"/>
                  </a:rPr>
                  <a:t>ink bleeding and random noise considerably decreases </a:t>
                </a:r>
                <a:r>
                  <a:rPr lang="en-US" altLang="zh-TW" sz="1400" b="1" i="1" dirty="0" smtClean="0">
                    <a:ea typeface="新細明體" charset="-120"/>
                    <a:cs typeface="新細明體" charset="-120"/>
                  </a:rPr>
                  <a:t>DR</a:t>
                </a:r>
                <a:r>
                  <a:rPr lang="en-US" altLang="zh-TW" sz="1400" dirty="0" smtClean="0">
                    <a:ea typeface="新細明體" charset="-120"/>
                    <a:cs typeface="新細明體" charset="-120"/>
                  </a:rPr>
                  <a:t> in practice</a:t>
                </a:r>
                <a:endParaRPr lang="en-US" altLang="zh-TW" sz="1400" dirty="0">
                  <a:ea typeface="新細明體" charset="-120"/>
                  <a:cs typeface="新細明體" charset="-120"/>
                </a:endParaRPr>
              </a:p>
            </p:txBody>
          </p:sp>
        </mc:Choice>
        <mc:Fallback xmlns="">
          <p:sp>
            <p:nvSpPr>
              <p:cNvPr id="93187" name="Rectangle 3"/>
              <p:cNvSpPr>
                <a:spLocks noGrp="1" noRot="1" noChangeAspect="1" noMove="1" noResize="1" noEditPoints="1" noAdjustHandles="1" noChangeArrowheads="1" noChangeShapeType="1" noTextEdit="1"/>
              </p:cNvSpPr>
              <p:nvPr>
                <p:ph sz="quarter" idx="1"/>
              </p:nvPr>
            </p:nvSpPr>
            <p:spPr>
              <a:xfrm>
                <a:off x="304800" y="857250"/>
                <a:ext cx="8636000" cy="4114800"/>
              </a:xfrm>
              <a:blipFill rotWithShape="1">
                <a:blip r:embed="rId3"/>
                <a:stretch>
                  <a:fillRect t="-2667"/>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14</a:t>
            </a:fld>
            <a:r>
              <a:rPr lang="en-US" dirty="0" smtClean="0"/>
              <a:t>/57</a:t>
            </a:r>
            <a:endParaRPr lang="en-US" dirty="0"/>
          </a:p>
        </p:txBody>
      </p:sp>
      <p:sp>
        <p:nvSpPr>
          <p:cNvPr id="1030" name="Rectangle 12"/>
          <p:cNvSpPr>
            <a:spLocks noGrp="1" noChangeArrowheads="1"/>
          </p:cNvSpPr>
          <p:nvPr>
            <p:ph type="title"/>
          </p:nvPr>
        </p:nvSpPr>
        <p:spPr>
          <a:xfrm>
            <a:off x="431800" y="514350"/>
            <a:ext cx="7721600" cy="308967"/>
          </a:xfrm>
          <a:noFill/>
        </p:spPr>
        <p:txBody>
          <a:bodyPr>
            <a:normAutofit fontScale="90000"/>
          </a:bodyPr>
          <a:lstStyle/>
          <a:p>
            <a:pPr eaLnBrk="1" hangingPunct="1"/>
            <a:r>
              <a:rPr lang="en-US" altLang="zh-TW" dirty="0" smtClean="0">
                <a:ea typeface="新細明體" charset="-120"/>
                <a:cs typeface="新細明體" charset="-120"/>
              </a:rPr>
              <a:t>Dynamic Range  </a:t>
            </a:r>
            <a:endParaRPr lang="zh-TW" altLang="en-US" sz="2000" dirty="0">
              <a:ea typeface="新細明體" charset="-120"/>
              <a:cs typeface="新細明體" charset="-120"/>
            </a:endParaRPr>
          </a:p>
        </p:txBody>
      </p:sp>
      <p:sp>
        <p:nvSpPr>
          <p:cNvPr id="11" name="TextBox 10"/>
          <p:cNvSpPr txBox="1">
            <a:spLocks noChangeArrowheads="1"/>
          </p:cNvSpPr>
          <p:nvPr/>
        </p:nvSpPr>
        <p:spPr bwMode="auto">
          <a:xfrm>
            <a:off x="4930140" y="1657350"/>
            <a:ext cx="20859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800" dirty="0" smtClean="0"/>
              <a:t>Source: </a:t>
            </a:r>
            <a:r>
              <a:rPr lang="en-US" sz="800" dirty="0">
                <a:hlinkClick r:id="rId4"/>
              </a:rPr>
              <a:t>http://www.cambridgeincolour.com/tutorials/cameras-vs-human-eye.htm</a:t>
            </a:r>
            <a:endParaRPr lang="en-US" sz="800" dirty="0"/>
          </a:p>
        </p:txBody>
      </p:sp>
      <p:graphicFrame>
        <p:nvGraphicFramePr>
          <p:cNvPr id="12" name="Table 11"/>
          <p:cNvGraphicFramePr>
            <a:graphicFrameLocks noGrp="1"/>
          </p:cNvGraphicFramePr>
          <p:nvPr>
            <p:extLst>
              <p:ext uri="{D42A27DB-BD31-4B8C-83A1-F6EECF244321}">
                <p14:modId xmlns:p14="http://schemas.microsoft.com/office/powerpoint/2010/main" val="3009515302"/>
              </p:ext>
            </p:extLst>
          </p:nvPr>
        </p:nvGraphicFramePr>
        <p:xfrm>
          <a:off x="2620911" y="3143250"/>
          <a:ext cx="3703689" cy="1159280"/>
        </p:xfrm>
        <a:graphic>
          <a:graphicData uri="http://schemas.openxmlformats.org/drawingml/2006/table">
            <a:tbl>
              <a:tblPr firstRow="1" bandRow="1">
                <a:tableStyleId>{8EC20E35-A176-4012-BC5E-935CFFF8708E}</a:tableStyleId>
              </a:tblPr>
              <a:tblGrid>
                <a:gridCol w="2171128"/>
                <a:gridCol w="1532561"/>
              </a:tblGrid>
              <a:tr h="142883">
                <a:tc>
                  <a:txBody>
                    <a:bodyPr/>
                    <a:lstStyle/>
                    <a:p>
                      <a:pPr algn="ctr"/>
                      <a:r>
                        <a:rPr lang="en-US" sz="800" u="sng" dirty="0" smtClean="0"/>
                        <a:t>Display Media</a:t>
                      </a:r>
                      <a:endParaRPr lang="en-US" sz="800" u="sng"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tcPr>
                </a:tc>
                <a:tc>
                  <a:txBody>
                    <a:bodyPr/>
                    <a:lstStyle/>
                    <a:p>
                      <a:pPr algn="ctr"/>
                      <a:r>
                        <a:rPr lang="en-US" sz="800" u="sng" dirty="0" smtClean="0"/>
                        <a:t>Dynamic Range</a:t>
                      </a:r>
                      <a:endParaRPr lang="en-US" sz="800" u="sng"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tcPr>
                </a:tc>
              </a:tr>
              <a:tr h="142883">
                <a:tc>
                  <a:txBody>
                    <a:bodyPr/>
                    <a:lstStyle/>
                    <a:p>
                      <a:r>
                        <a:rPr lang="en-US" sz="800" dirty="0" smtClean="0"/>
                        <a:t>Apple Thunderbolt</a:t>
                      </a:r>
                      <a:r>
                        <a:rPr lang="en-US" sz="800" baseline="0" dirty="0" smtClean="0"/>
                        <a:t> Display</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tcPr>
                </a:tc>
                <a:tc>
                  <a:txBody>
                    <a:bodyPr/>
                    <a:lstStyle/>
                    <a:p>
                      <a:r>
                        <a:rPr lang="en-US" sz="800" dirty="0" smtClean="0"/>
                        <a:t>1000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w="25400" cmpd="sng">
                      <a:noFill/>
                    </a:lnT>
                    <a:lnB>
                      <a:noFill/>
                    </a:lnB>
                    <a:lnTlToBr w="12700" cmpd="sng">
                      <a:noFill/>
                      <a:prstDash val="solid"/>
                    </a:lnTlToBr>
                    <a:lnBlToTr w="12700" cmpd="sng">
                      <a:noFill/>
                      <a:prstDash val="solid"/>
                    </a:lnBlToTr>
                  </a:tcPr>
                </a:tc>
              </a:tr>
              <a:tr h="142883">
                <a:tc>
                  <a:txBody>
                    <a:bodyPr/>
                    <a:lstStyle/>
                    <a:p>
                      <a:r>
                        <a:rPr lang="en-US" sz="800" dirty="0" smtClean="0"/>
                        <a:t>CRT</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800" dirty="0" smtClean="0"/>
                        <a:t>50-200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42883">
                <a:tc>
                  <a:txBody>
                    <a:bodyPr/>
                    <a:lstStyle/>
                    <a:p>
                      <a:r>
                        <a:rPr lang="en-US" sz="800" dirty="0" smtClean="0"/>
                        <a:t>Photographic prints</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800" dirty="0" smtClean="0"/>
                        <a:t>100</a:t>
                      </a:r>
                      <a:r>
                        <a:rPr lang="en-US" sz="800" baseline="0" dirty="0" smtClean="0"/>
                        <a:t>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42883">
                <a:tc>
                  <a:txBody>
                    <a:bodyPr/>
                    <a:lstStyle/>
                    <a:p>
                      <a:r>
                        <a:rPr lang="en-US" sz="800" dirty="0" smtClean="0"/>
                        <a:t>Photographic slides</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800" dirty="0" smtClean="0"/>
                        <a:t>1000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42883">
                <a:tc>
                  <a:txBody>
                    <a:bodyPr/>
                    <a:lstStyle/>
                    <a:p>
                      <a:r>
                        <a:rPr lang="en-US" sz="800" dirty="0" smtClean="0"/>
                        <a:t>Coated paper printed in B/W</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800" dirty="0" smtClean="0"/>
                        <a:t>100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42883">
                <a:tc>
                  <a:txBody>
                    <a:bodyPr/>
                    <a:lstStyle/>
                    <a:p>
                      <a:r>
                        <a:rPr lang="en-US" sz="800" dirty="0" smtClean="0"/>
                        <a:t>Coated paper printed in color</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800" dirty="0" smtClean="0"/>
                        <a:t>50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r>
              <a:tr h="142883">
                <a:tc>
                  <a:txBody>
                    <a:bodyPr/>
                    <a:lstStyle/>
                    <a:p>
                      <a:r>
                        <a:rPr lang="en-US" sz="800" dirty="0" smtClean="0"/>
                        <a:t>Newsprint printed in B/W</a:t>
                      </a:r>
                      <a:endParaRPr lang="en-US" sz="800" dirty="0">
                        <a:latin typeface="Arial" pitchFamily="34" charset="0"/>
                        <a:cs typeface="Arial" pitchFamily="34" charset="0"/>
                      </a:endParaRPr>
                    </a:p>
                  </a:txBody>
                  <a:tcPr marL="38314" marR="38314" marT="11495" marB="11495">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tcPr>
                </a:tc>
                <a:tc>
                  <a:txBody>
                    <a:bodyPr/>
                    <a:lstStyle/>
                    <a:p>
                      <a:r>
                        <a:rPr lang="en-US" sz="800" dirty="0" smtClean="0"/>
                        <a:t>10 : 1</a:t>
                      </a:r>
                      <a:endParaRPr lang="en-US" sz="800" dirty="0">
                        <a:latin typeface="Arial" pitchFamily="34" charset="0"/>
                        <a:cs typeface="Arial" pitchFamily="34" charset="0"/>
                      </a:endParaRPr>
                    </a:p>
                  </a:txBody>
                  <a:tcPr marL="38314" marR="38314" marT="11495" marB="11495">
                    <a:lnL w="12700" cap="flat" cmpd="sng" algn="ctr">
                      <a:solidFill>
                        <a:schemeClr val="tx1"/>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r>
            </a:tbl>
          </a:graphicData>
        </a:graphic>
      </p:graphicFrame>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580405"/>
            <a:ext cx="1690688" cy="96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18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18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318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187">
                                            <p:txEl>
                                              <p:pRg st="18" end="1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uiExpand="1"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54" name="Content Placeholder 2"/>
              <p:cNvSpPr>
                <a:spLocks noGrp="1"/>
              </p:cNvSpPr>
              <p:nvPr>
                <p:ph sz="quarter" idx="1"/>
              </p:nvPr>
            </p:nvSpPr>
            <p:spPr/>
            <p:txBody>
              <a:bodyPr>
                <a:noAutofit/>
              </a:bodyPr>
              <a:lstStyle/>
              <a:p>
                <a:r>
                  <a:rPr lang="en-US" altLang="zh-TW" sz="1800" dirty="0" smtClean="0"/>
                  <a:t>What is  the relationship between </a:t>
                </a:r>
                <a:r>
                  <a:rPr lang="en-US" altLang="zh-TW" sz="1800" dirty="0" smtClean="0">
                    <a:solidFill>
                      <a:srgbClr val="FF0000"/>
                    </a:solidFill>
                  </a:rPr>
                  <a:t>perceived brightness </a:t>
                </a:r>
                <a14:m>
                  <m:oMath xmlns:m="http://schemas.openxmlformats.org/officeDocument/2006/math">
                    <m:r>
                      <a:rPr lang="en-US" altLang="zh-TW" sz="1800" i="1" dirty="0" smtClean="0">
                        <a:latin typeface="Cambria Math"/>
                      </a:rPr>
                      <m:t>𝑆</m:t>
                    </m:r>
                  </m:oMath>
                </a14:m>
                <a:r>
                  <a:rPr lang="en-US" altLang="zh-TW" sz="1800" dirty="0" smtClean="0"/>
                  <a:t> and </a:t>
                </a:r>
                <a:r>
                  <a:rPr lang="en-US" altLang="zh-TW" sz="1800" dirty="0" smtClean="0">
                    <a:solidFill>
                      <a:srgbClr val="FF0000"/>
                    </a:solidFill>
                  </a:rPr>
                  <a:t>intensity/luminance</a:t>
                </a:r>
                <a:r>
                  <a:rPr lang="en-US" altLang="zh-TW" sz="1800" dirty="0" smtClean="0"/>
                  <a:t> </a:t>
                </a:r>
                <a14:m>
                  <m:oMath xmlns:m="http://schemas.openxmlformats.org/officeDocument/2006/math">
                    <m:r>
                      <a:rPr lang="en-US" altLang="zh-TW" sz="1800" i="1" dirty="0" smtClean="0">
                        <a:latin typeface="Cambria Math"/>
                      </a:rPr>
                      <m:t>𝐼</m:t>
                    </m:r>
                  </m:oMath>
                </a14:m>
                <a:r>
                  <a:rPr lang="en-US" altLang="zh-TW" sz="1800" dirty="0" smtClean="0"/>
                  <a:t>?  </a:t>
                </a:r>
              </a:p>
              <a:p>
                <a:pPr lvl="1"/>
                <a:r>
                  <a:rPr lang="en-US" altLang="zh-TW" dirty="0" smtClean="0"/>
                  <a:t>If linear, equal steps in </a:t>
                </a:r>
                <a14:m>
                  <m:oMath xmlns:m="http://schemas.openxmlformats.org/officeDocument/2006/math">
                    <m:r>
                      <a:rPr lang="en-US" altLang="zh-TW" i="1" dirty="0" smtClean="0">
                        <a:latin typeface="Cambria Math"/>
                      </a:rPr>
                      <m:t>𝐼</m:t>
                    </m:r>
                  </m:oMath>
                </a14:m>
                <a:r>
                  <a:rPr lang="en-US" altLang="zh-TW" dirty="0" smtClean="0"/>
                  <a:t> would yield equal steps in </a:t>
                </a:r>
                <a14:m>
                  <m:oMath xmlns:m="http://schemas.openxmlformats.org/officeDocument/2006/math">
                    <m:r>
                      <a:rPr lang="en-US" altLang="zh-TW" i="1" dirty="0" smtClean="0">
                        <a:latin typeface="Cambria Math"/>
                      </a:rPr>
                      <m:t>𝑆</m:t>
                    </m:r>
                  </m:oMath>
                </a14:m>
                <a:r>
                  <a:rPr lang="en-US" altLang="zh-TW" dirty="0" smtClean="0"/>
                  <a:t> </a:t>
                </a:r>
              </a:p>
              <a:p>
                <a:pPr lvl="1"/>
                <a:r>
                  <a:rPr lang="en-US" altLang="zh-TW" dirty="0" smtClean="0"/>
                  <a:t>However, human visual system is roughly based on ratios (non-linear)</a:t>
                </a:r>
              </a:p>
              <a:p>
                <a:pPr lvl="2"/>
                <a:r>
                  <a:rPr lang="en-US" altLang="zh-TW" dirty="0" smtClean="0"/>
                  <a:t>e.g., difference between </a:t>
                </a:r>
                <a14:m>
                  <m:oMath xmlns:m="http://schemas.openxmlformats.org/officeDocument/2006/math">
                    <m:r>
                      <a:rPr lang="en-US" altLang="zh-TW" i="1" dirty="0" smtClean="0">
                        <a:latin typeface="Cambria Math"/>
                      </a:rPr>
                      <m:t>𝐼</m:t>
                    </m:r>
                  </m:oMath>
                </a14:m>
                <a:r>
                  <a:rPr lang="en-US" altLang="zh-TW" dirty="0" smtClean="0"/>
                  <a:t> = 0.10 and 0.11 is perceived the same as between 0.50 and 0.55                                                                </a:t>
                </a:r>
              </a:p>
              <a:p>
                <a:pPr lvl="2"/>
                <a:r>
                  <a:rPr lang="en-US" altLang="zh-TW" dirty="0" smtClean="0"/>
                  <a:t>note the difference in relative brightness in a 3-level bulb between 50</a:t>
                </a:r>
                <a14:m>
                  <m:oMath xmlns:m="http://schemas.openxmlformats.org/officeDocument/2006/math">
                    <m:r>
                      <a:rPr lang="en-US" altLang="zh-TW" b="0" i="1" smtClean="0">
                        <a:latin typeface="Cambria Math"/>
                      </a:rPr>
                      <m:t>→</m:t>
                    </m:r>
                  </m:oMath>
                </a14:m>
                <a:r>
                  <a:rPr lang="en-US" altLang="zh-TW" dirty="0" smtClean="0"/>
                  <a:t>100 watts vs.  100</a:t>
                </a:r>
                <a14:m>
                  <m:oMath xmlns:m="http://schemas.openxmlformats.org/officeDocument/2006/math">
                    <m:r>
                      <a:rPr lang="en-US" altLang="zh-TW" b="0" i="1" smtClean="0">
                        <a:latin typeface="Cambria Math"/>
                      </a:rPr>
                      <m:t>→</m:t>
                    </m:r>
                  </m:oMath>
                </a14:m>
                <a:r>
                  <a:rPr lang="en-US" altLang="zh-TW" dirty="0" smtClean="0"/>
                  <a:t>150 watts</a:t>
                </a:r>
              </a:p>
              <a:p>
                <a:endParaRPr lang="en-US" altLang="zh-TW" sz="1800" dirty="0" smtClean="0"/>
              </a:p>
              <a:p>
                <a:r>
                  <a:rPr lang="en-US" altLang="zh-TW" sz="1800" dirty="0" smtClean="0"/>
                  <a:t>Thus </a:t>
                </a:r>
                <a14:m>
                  <m:oMath xmlns:m="http://schemas.openxmlformats.org/officeDocument/2006/math">
                    <m:r>
                      <a:rPr lang="en-US" altLang="zh-TW" sz="1800" i="1" dirty="0" smtClean="0">
                        <a:latin typeface="Cambria Math"/>
                      </a:rPr>
                      <m:t>𝑆</m:t>
                    </m:r>
                    <m:r>
                      <a:rPr lang="en-US" altLang="zh-TW" sz="1800" i="1" dirty="0" smtClean="0">
                        <a:latin typeface="Cambria Math"/>
                      </a:rPr>
                      <m:t> =</m:t>
                    </m:r>
                    <m:r>
                      <a:rPr lang="en-US" altLang="zh-TW" sz="1800" b="0" i="1" dirty="0" smtClean="0">
                        <a:latin typeface="Cambria Math"/>
                      </a:rPr>
                      <m:t>𝐶</m:t>
                    </m:r>
                    <m:r>
                      <a:rPr lang="en-US" altLang="zh-TW" sz="1800" b="0" i="1" dirty="0" smtClean="0">
                        <a:latin typeface="Cambria Math"/>
                      </a:rPr>
                      <m:t>×</m:t>
                    </m:r>
                    <m:r>
                      <a:rPr lang="en-US" altLang="zh-TW" sz="1800" b="0" i="1" dirty="0" smtClean="0">
                        <a:latin typeface="Cambria Math"/>
                      </a:rPr>
                      <m:t>𝑙𝑜𝑔</m:t>
                    </m:r>
                    <m:r>
                      <a:rPr lang="en-US" altLang="zh-TW" sz="1800" i="1" dirty="0" smtClean="0">
                        <a:latin typeface="Cambria Math"/>
                      </a:rPr>
                      <m:t>(</m:t>
                    </m:r>
                    <m:r>
                      <a:rPr lang="en-US" altLang="zh-TW" sz="1800" i="1" dirty="0" smtClean="0">
                        <a:latin typeface="Cambria Math"/>
                      </a:rPr>
                      <m:t>𝐼</m:t>
                    </m:r>
                    <m:r>
                      <a:rPr lang="en-US" altLang="zh-TW" sz="1800" i="1" dirty="0" smtClean="0">
                        <a:latin typeface="Cambria Math"/>
                      </a:rPr>
                      <m:t>) </m:t>
                    </m:r>
                  </m:oMath>
                </a14:m>
                <a:r>
                  <a:rPr lang="en-US" altLang="zh-TW" sz="1800" dirty="0" smtClean="0"/>
                  <a:t>to produce equal steps in brightness.  Calculate ratio of adjacent </a:t>
                </a:r>
                <a14:m>
                  <m:oMath xmlns:m="http://schemas.openxmlformats.org/officeDocument/2006/math">
                    <m:r>
                      <a:rPr lang="en-US" altLang="zh-TW" sz="1800" i="1" dirty="0" smtClean="0">
                        <a:latin typeface="Cambria Math"/>
                      </a:rPr>
                      <m:t>𝐼</m:t>
                    </m:r>
                  </m:oMath>
                </a14:m>
                <a:r>
                  <a:rPr lang="en-US" altLang="zh-TW" sz="1800" dirty="0" smtClean="0"/>
                  <a:t> levels for specified number of </a:t>
                </a:r>
                <a14:m>
                  <m:oMath xmlns:m="http://schemas.openxmlformats.org/officeDocument/2006/math">
                    <m:r>
                      <a:rPr lang="en-US" altLang="zh-TW" sz="1800" i="1" dirty="0" smtClean="0">
                        <a:latin typeface="Cambria Math"/>
                      </a:rPr>
                      <m:t>𝐼</m:t>
                    </m:r>
                  </m:oMath>
                </a14:m>
                <a:r>
                  <a:rPr lang="en-US" altLang="zh-TW" sz="1800" dirty="0" smtClean="0"/>
                  <a:t> values (e.g., 255) – next slide</a:t>
                </a:r>
                <a:endParaRPr lang="en-US" altLang="zh-TW" sz="1800" dirty="0"/>
              </a:p>
            </p:txBody>
          </p:sp>
        </mc:Choice>
        <mc:Fallback xmlns="">
          <p:sp>
            <p:nvSpPr>
              <p:cNvPr id="2054"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74" t="-1015"/>
                </a:stretch>
              </a:blipFill>
            </p:spPr>
            <p:txBody>
              <a:bodyPr/>
              <a:lstStyle/>
              <a:p>
                <a:r>
                  <a:rPr lang="en-US">
                    <a:noFill/>
                  </a:rPr>
                  <a:t> </a:t>
                </a:r>
              </a:p>
            </p:txBody>
          </p:sp>
        </mc:Fallback>
      </mc:AlternateContent>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15</a:t>
            </a:fld>
            <a:r>
              <a:rPr lang="en-US" dirty="0" smtClean="0"/>
              <a:t>/57</a:t>
            </a:r>
            <a:endParaRPr lang="en-US" dirty="0"/>
          </a:p>
        </p:txBody>
      </p:sp>
      <p:sp>
        <p:nvSpPr>
          <p:cNvPr id="2053" name="Title 1"/>
          <p:cNvSpPr>
            <a:spLocks noGrp="1"/>
          </p:cNvSpPr>
          <p:nvPr>
            <p:ph type="title"/>
          </p:nvPr>
        </p:nvSpPr>
        <p:spPr/>
        <p:txBody>
          <a:bodyPr>
            <a:normAutofit fontScale="90000"/>
          </a:bodyPr>
          <a:lstStyle/>
          <a:p>
            <a:r>
              <a:rPr lang="en-US" smtClean="0"/>
              <a:t>Non-linearity of Visual System (1/4)</a:t>
            </a:r>
            <a:endParaRPr lang="en-US" dirty="0"/>
          </a:p>
        </p:txBody>
      </p:sp>
    </p:spTree>
    <p:extLst>
      <p:ext uri="{BB962C8B-B14F-4D97-AF65-F5344CB8AC3E}">
        <p14:creationId xmlns:p14="http://schemas.microsoft.com/office/powerpoint/2010/main" val="8907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139" name="Rectangle 3"/>
              <p:cNvSpPr>
                <a:spLocks noGrp="1" noChangeArrowheads="1"/>
              </p:cNvSpPr>
              <p:nvPr>
                <p:ph sz="quarter" idx="1"/>
              </p:nvPr>
            </p:nvSpPr>
            <p:spPr/>
            <p:txBody>
              <a:bodyPr>
                <a:normAutofit fontScale="85000" lnSpcReduction="20000"/>
              </a:bodyPr>
              <a:lstStyle/>
              <a:p>
                <a:r>
                  <a:rPr lang="en-US" altLang="zh-TW" dirty="0" smtClean="0"/>
                  <a:t>To achieve equal steps in brightness, space logarithmically rather than linearly, so that </a:t>
                </a:r>
              </a:p>
              <a:p>
                <a:pPr marL="0" indent="0">
                  <a:buNone/>
                </a:pPr>
                <a14:m>
                  <m:oMathPara xmlns:m="http://schemas.openxmlformats.org/officeDocument/2006/math">
                    <m:oMathParaPr>
                      <m:jc m:val="centerGroup"/>
                    </m:oMathParaPr>
                    <m:oMath xmlns:m="http://schemas.openxmlformats.org/officeDocument/2006/math">
                      <m:f>
                        <m:fPr>
                          <m:ctrlPr>
                            <a:rPr lang="en-US" altLang="zh-TW" i="1">
                              <a:latin typeface="Cambria Math"/>
                            </a:rPr>
                          </m:ctrlPr>
                        </m:fPr>
                        <m:num>
                          <m:sSub>
                            <m:sSubPr>
                              <m:ctrlPr>
                                <a:rPr lang="en-US" altLang="zh-TW" i="1">
                                  <a:latin typeface="Cambria Math"/>
                                </a:rPr>
                              </m:ctrlPr>
                            </m:sSubPr>
                            <m:e>
                              <m:r>
                                <a:rPr lang="en-US" altLang="zh-TW" i="1">
                                  <a:latin typeface="Cambria Math"/>
                                </a:rPr>
                                <m:t>𝐼</m:t>
                              </m:r>
                            </m:e>
                            <m:sub>
                              <m:r>
                                <a:rPr lang="en-US" altLang="zh-TW" i="1">
                                  <a:latin typeface="Cambria Math"/>
                                </a:rPr>
                                <m:t>𝑗</m:t>
                              </m:r>
                              <m:r>
                                <a:rPr lang="en-US" altLang="zh-TW" i="1">
                                  <a:latin typeface="Cambria Math"/>
                                </a:rPr>
                                <m:t>+1</m:t>
                              </m:r>
                            </m:sub>
                          </m:sSub>
                        </m:num>
                        <m:den>
                          <m:sSub>
                            <m:sSubPr>
                              <m:ctrlPr>
                                <a:rPr lang="en-US" altLang="zh-TW" i="1">
                                  <a:latin typeface="Cambria Math"/>
                                </a:rPr>
                              </m:ctrlPr>
                            </m:sSubPr>
                            <m:e>
                              <m:r>
                                <a:rPr lang="en-US" altLang="zh-TW" i="1">
                                  <a:latin typeface="Cambria Math"/>
                                </a:rPr>
                                <m:t>𝐼</m:t>
                              </m:r>
                            </m:e>
                            <m:sub>
                              <m:r>
                                <a:rPr lang="en-US" altLang="zh-TW" i="1">
                                  <a:latin typeface="Cambria Math"/>
                                </a:rPr>
                                <m:t>𝑗</m:t>
                              </m:r>
                            </m:sub>
                          </m:sSub>
                        </m:den>
                      </m:f>
                      <m:r>
                        <a:rPr lang="en-US" altLang="zh-TW" b="0" i="1" smtClean="0">
                          <a:latin typeface="Cambria Math"/>
                        </a:rPr>
                        <m:t>=</m:t>
                      </m:r>
                      <m:f>
                        <m:fPr>
                          <m:ctrlPr>
                            <a:rPr lang="en-US" altLang="zh-TW" b="0" i="1" smtClean="0">
                              <a:latin typeface="Cambria Math"/>
                            </a:rPr>
                          </m:ctrlPr>
                        </m:fPr>
                        <m:num>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𝑗</m:t>
                              </m:r>
                            </m:sub>
                          </m:sSub>
                        </m:num>
                        <m:den>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𝑗</m:t>
                              </m:r>
                              <m:r>
                                <a:rPr lang="en-US" altLang="zh-TW" b="0" i="1" smtClean="0">
                                  <a:latin typeface="Cambria Math"/>
                                </a:rPr>
                                <m:t>−1</m:t>
                              </m:r>
                            </m:sub>
                          </m:sSub>
                        </m:den>
                      </m:f>
                      <m:r>
                        <a:rPr lang="en-US" altLang="zh-TW" b="0" i="1" smtClean="0">
                          <a:latin typeface="Cambria Math"/>
                        </a:rPr>
                        <m:t>=</m:t>
                      </m:r>
                      <m:r>
                        <a:rPr lang="en-US" altLang="zh-TW" b="0" i="1" smtClean="0">
                          <a:latin typeface="Cambria Math"/>
                        </a:rPr>
                        <m:t>𝑟</m:t>
                      </m:r>
                    </m:oMath>
                  </m:oMathPara>
                </a14:m>
                <a:endParaRPr lang="en-US" altLang="zh-TW" dirty="0" smtClean="0"/>
              </a:p>
              <a:p>
                <a:pPr marL="0" indent="0">
                  <a:buNone/>
                </a:pPr>
                <a:endParaRPr lang="en-US" altLang="zh-TW" dirty="0" smtClean="0"/>
              </a:p>
              <a:p>
                <a:r>
                  <a:rPr lang="en-US" altLang="zh-TW" dirty="0" smtClean="0"/>
                  <a:t>Use the following relations:</a:t>
                </a:r>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  </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1</m:t>
                          </m:r>
                        </m:sub>
                      </m:sSub>
                      <m:r>
                        <a:rPr lang="en-US" altLang="zh-TW" b="0" i="1" smtClean="0">
                          <a:latin typeface="Cambria Math"/>
                        </a:rPr>
                        <m:t>=</m:t>
                      </m:r>
                      <m:r>
                        <a:rPr lang="en-US" altLang="zh-TW" b="0" i="1" smtClean="0">
                          <a:latin typeface="Cambria Math"/>
                        </a:rPr>
                        <m:t>𝑟</m:t>
                      </m:r>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  </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2</m:t>
                          </m:r>
                        </m:sub>
                      </m:sSub>
                      <m:r>
                        <a:rPr lang="en-US" altLang="zh-TW" i="1">
                          <a:latin typeface="Cambria Math"/>
                        </a:rPr>
                        <m:t>=</m:t>
                      </m:r>
                      <m:r>
                        <a:rPr lang="en-US" altLang="zh-TW" i="1">
                          <a:latin typeface="Cambria Math"/>
                        </a:rPr>
                        <m:t>𝑟</m:t>
                      </m:r>
                      <m:r>
                        <a:rPr lang="en-US" altLang="zh-TW" i="1">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1</m:t>
                          </m:r>
                        </m:sub>
                      </m:sSub>
                      <m:r>
                        <a:rPr lang="en-US" altLang="zh-TW" b="0" i="1" smtClean="0">
                          <a:latin typeface="Cambria Math"/>
                        </a:rPr>
                        <m:t>=</m:t>
                      </m:r>
                      <m:sSup>
                        <m:sSupPr>
                          <m:ctrlPr>
                            <a:rPr lang="en-US" altLang="zh-TW" b="0" i="1" smtClean="0">
                              <a:latin typeface="Cambria Math"/>
                            </a:rPr>
                          </m:ctrlPr>
                        </m:sSupPr>
                        <m:e>
                          <m:r>
                            <a:rPr lang="en-US" altLang="zh-TW" b="0" i="1" smtClean="0">
                              <a:latin typeface="Cambria Math"/>
                            </a:rPr>
                            <m:t>𝑟</m:t>
                          </m:r>
                        </m:e>
                        <m:sup>
                          <m:r>
                            <a:rPr lang="en-US" altLang="zh-TW" b="0" i="1" smtClean="0">
                              <a:latin typeface="Cambria Math"/>
                            </a:rPr>
                            <m:t>2</m:t>
                          </m:r>
                        </m:sup>
                      </m:sSup>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  </m:t>
                      </m:r>
                    </m:oMath>
                  </m:oMathPara>
                </a14:m>
                <a:endParaRPr lang="en-US" altLang="zh-TW"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3</m:t>
                          </m:r>
                        </m:sub>
                      </m:sSub>
                      <m:r>
                        <a:rPr lang="en-US" altLang="zh-TW" b="0" i="1" smtClean="0">
                          <a:latin typeface="Cambria Math"/>
                        </a:rPr>
                        <m:t>=</m:t>
                      </m:r>
                      <m:r>
                        <a:rPr lang="en-US" altLang="zh-TW" b="0" i="1" smtClean="0">
                          <a:latin typeface="Cambria Math"/>
                        </a:rPr>
                        <m:t>𝑟</m:t>
                      </m:r>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2</m:t>
                          </m:r>
                        </m:sub>
                      </m:sSub>
                      <m:r>
                        <a:rPr lang="en-US" altLang="zh-TW" b="0" i="1" smtClean="0">
                          <a:latin typeface="Cambria Math"/>
                        </a:rPr>
                        <m:t>=</m:t>
                      </m:r>
                      <m:sSup>
                        <m:sSupPr>
                          <m:ctrlPr>
                            <a:rPr lang="en-US" altLang="zh-TW" b="0" i="1" smtClean="0">
                              <a:latin typeface="Cambria Math"/>
                            </a:rPr>
                          </m:ctrlPr>
                        </m:sSupPr>
                        <m:e>
                          <m:r>
                            <a:rPr lang="en-US" altLang="zh-TW" b="0" i="1" smtClean="0">
                              <a:latin typeface="Cambria Math"/>
                            </a:rPr>
                            <m:t>𝑟</m:t>
                          </m:r>
                        </m:e>
                        <m:sup>
                          <m:r>
                            <a:rPr lang="en-US" altLang="zh-TW" b="0" i="1" smtClean="0">
                              <a:latin typeface="Cambria Math"/>
                            </a:rPr>
                            <m:t>3</m:t>
                          </m:r>
                        </m:sup>
                      </m:sSup>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  …,  </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255</m:t>
                          </m:r>
                        </m:sub>
                      </m:sSub>
                      <m:r>
                        <a:rPr lang="en-US" altLang="zh-TW" b="0" i="1" smtClean="0">
                          <a:latin typeface="Cambria Math"/>
                        </a:rPr>
                        <m:t>=</m:t>
                      </m:r>
                      <m:sSup>
                        <m:sSupPr>
                          <m:ctrlPr>
                            <a:rPr lang="en-US" altLang="zh-TW" b="0" i="1" smtClean="0">
                              <a:latin typeface="Cambria Math"/>
                            </a:rPr>
                          </m:ctrlPr>
                        </m:sSupPr>
                        <m:e>
                          <m:r>
                            <a:rPr lang="en-US" altLang="zh-TW" b="0" i="1" smtClean="0">
                              <a:latin typeface="Cambria Math"/>
                            </a:rPr>
                            <m:t>𝑟</m:t>
                          </m:r>
                        </m:e>
                        <m:sup>
                          <m:r>
                            <a:rPr lang="en-US" altLang="zh-TW" b="0" i="1" smtClean="0">
                              <a:latin typeface="Cambria Math"/>
                            </a:rPr>
                            <m:t>255</m:t>
                          </m:r>
                        </m:sup>
                      </m:sSup>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=1</m:t>
                      </m:r>
                    </m:oMath>
                  </m:oMathPara>
                </a14:m>
                <a:endParaRPr lang="en-US" altLang="zh-TW" dirty="0" smtClean="0"/>
              </a:p>
              <a:p>
                <a:pPr marL="0" indent="0">
                  <a:buNone/>
                </a:pPr>
                <a:endParaRPr lang="en-US" altLang="zh-TW" dirty="0" smtClean="0"/>
              </a:p>
              <a:p>
                <a:r>
                  <a:rPr lang="en-US" altLang="zh-TW" dirty="0" smtClean="0"/>
                  <a:t>Therefore:</a:t>
                </a:r>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a:rPr>
                        <m:t>𝑟</m:t>
                      </m:r>
                      <m:r>
                        <a:rPr lang="en-US" altLang="zh-TW" b="0" i="1" smtClean="0">
                          <a:latin typeface="Cambria Math"/>
                        </a:rPr>
                        <m:t>=</m:t>
                      </m:r>
                      <m:sSup>
                        <m:sSupPr>
                          <m:ctrlPr>
                            <a:rPr lang="en-US" altLang="zh-TW" b="0" i="1" smtClean="0">
                              <a:latin typeface="Cambria Math"/>
                            </a:rPr>
                          </m:ctrlPr>
                        </m:sSupPr>
                        <m:e>
                          <m:d>
                            <m:dPr>
                              <m:ctrlPr>
                                <a:rPr lang="en-US" altLang="zh-TW" b="0" i="1" smtClean="0">
                                  <a:latin typeface="Cambria Math"/>
                                </a:rPr>
                              </m:ctrlPr>
                            </m:dPr>
                            <m:e>
                              <m:f>
                                <m:fPr>
                                  <m:ctrlPr>
                                    <a:rPr lang="en-US" altLang="zh-TW" b="0" i="1" smtClean="0">
                                      <a:latin typeface="Cambria Math"/>
                                    </a:rPr>
                                  </m:ctrlPr>
                                </m:fPr>
                                <m:num>
                                  <m:r>
                                    <a:rPr lang="en-US" altLang="zh-TW" b="0" i="1" smtClean="0">
                                      <a:latin typeface="Cambria Math"/>
                                    </a:rPr>
                                    <m:t>1</m:t>
                                  </m:r>
                                </m:num>
                                <m:den>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den>
                              </m:f>
                            </m:e>
                          </m:d>
                        </m:e>
                        <m:sup>
                          <m:f>
                            <m:fPr>
                              <m:ctrlPr>
                                <a:rPr lang="en-US" altLang="zh-TW" b="0" i="1" smtClean="0">
                                  <a:latin typeface="Cambria Math"/>
                                </a:rPr>
                              </m:ctrlPr>
                            </m:fPr>
                            <m:num>
                              <m:r>
                                <a:rPr lang="en-US" altLang="zh-TW" b="0" i="1" smtClean="0">
                                  <a:latin typeface="Cambria Math"/>
                                </a:rPr>
                                <m:t>1</m:t>
                              </m:r>
                            </m:num>
                            <m:den>
                              <m:r>
                                <a:rPr lang="en-US" altLang="zh-TW" b="0" i="1" smtClean="0">
                                  <a:latin typeface="Cambria Math"/>
                                </a:rPr>
                                <m:t>255</m:t>
                              </m:r>
                            </m:den>
                          </m:f>
                        </m:sup>
                      </m:sSup>
                      <m:r>
                        <a:rPr lang="en-US" altLang="zh-TW" b="0" i="1" smtClean="0">
                          <a:latin typeface="Cambria Math"/>
                        </a:rPr>
                        <m:t>,  </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𝑗</m:t>
                          </m:r>
                        </m:sub>
                      </m:sSub>
                      <m:r>
                        <a:rPr lang="en-US" altLang="zh-TW" b="0" i="1" smtClean="0">
                          <a:latin typeface="Cambria Math"/>
                        </a:rPr>
                        <m:t>=</m:t>
                      </m:r>
                      <m:sSup>
                        <m:sSupPr>
                          <m:ctrlPr>
                            <a:rPr lang="en-US" altLang="zh-TW" b="0" i="1" smtClean="0">
                              <a:latin typeface="Cambria Math"/>
                            </a:rPr>
                          </m:ctrlPr>
                        </m:sSupPr>
                        <m:e>
                          <m:r>
                            <a:rPr lang="en-US" altLang="zh-TW" b="0" i="1" smtClean="0">
                              <a:latin typeface="Cambria Math"/>
                            </a:rPr>
                            <m:t>𝑟</m:t>
                          </m:r>
                        </m:e>
                        <m:sup>
                          <m:r>
                            <a:rPr lang="en-US" altLang="zh-TW" b="0" i="1" smtClean="0">
                              <a:latin typeface="Cambria Math"/>
                            </a:rPr>
                            <m:t>𝑗</m:t>
                          </m:r>
                        </m:sup>
                      </m:sSup>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m:t>
                      </m:r>
                      <m:sSup>
                        <m:sSupPr>
                          <m:ctrlPr>
                            <a:rPr lang="en-US" altLang="zh-TW" b="0" i="1" smtClean="0">
                              <a:latin typeface="Cambria Math"/>
                            </a:rPr>
                          </m:ctrlPr>
                        </m:sSupPr>
                        <m:e>
                          <m:d>
                            <m:dPr>
                              <m:ctrlPr>
                                <a:rPr lang="en-US" altLang="zh-TW" b="0" i="1" smtClean="0">
                                  <a:latin typeface="Cambria Math"/>
                                </a:rPr>
                              </m:ctrlPr>
                            </m:dPr>
                            <m:e>
                              <m:f>
                                <m:fPr>
                                  <m:ctrlPr>
                                    <a:rPr lang="en-US" altLang="zh-TW" b="0" i="1" smtClean="0">
                                      <a:latin typeface="Cambria Math"/>
                                    </a:rPr>
                                  </m:ctrlPr>
                                </m:fPr>
                                <m:num>
                                  <m:r>
                                    <a:rPr lang="en-US" altLang="zh-TW" b="0" i="1" smtClean="0">
                                      <a:latin typeface="Cambria Math"/>
                                    </a:rPr>
                                    <m:t>1</m:t>
                                  </m:r>
                                </m:num>
                                <m:den>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den>
                              </m:f>
                            </m:e>
                          </m:d>
                        </m:e>
                        <m:sup>
                          <m:f>
                            <m:fPr>
                              <m:ctrlPr>
                                <a:rPr lang="en-US" altLang="zh-TW" b="0" i="1" smtClean="0">
                                  <a:latin typeface="Cambria Math"/>
                                </a:rPr>
                              </m:ctrlPr>
                            </m:fPr>
                            <m:num>
                              <m:r>
                                <a:rPr lang="en-US" altLang="zh-TW" b="0" i="1" smtClean="0">
                                  <a:latin typeface="Cambria Math"/>
                                </a:rPr>
                                <m:t>𝑗</m:t>
                              </m:r>
                            </m:num>
                            <m:den>
                              <m:r>
                                <a:rPr lang="en-US" altLang="zh-TW" b="0" i="1" smtClean="0">
                                  <a:latin typeface="Cambria Math"/>
                                </a:rPr>
                                <m:t>255</m:t>
                              </m:r>
                            </m:den>
                          </m:f>
                        </m:sup>
                      </m:sSup>
                      <m:r>
                        <a:rPr lang="en-US" altLang="zh-TW" b="0" i="1" smtClean="0">
                          <a:latin typeface="Cambria Math"/>
                        </a:rPr>
                        <m:t>⋅</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r>
                        <a:rPr lang="en-US" altLang="zh-TW" b="0" i="1" smtClean="0">
                          <a:latin typeface="Cambria Math"/>
                        </a:rPr>
                        <m:t>=</m:t>
                      </m:r>
                      <m:sSubSup>
                        <m:sSubSupPr>
                          <m:ctrlPr>
                            <a:rPr lang="en-US" altLang="zh-TW" b="0" i="1" smtClean="0">
                              <a:latin typeface="Cambria Math"/>
                            </a:rPr>
                          </m:ctrlPr>
                        </m:sSubSupPr>
                        <m:e>
                          <m:r>
                            <a:rPr lang="en-US" altLang="zh-TW" b="0" i="1" smtClean="0">
                              <a:latin typeface="Cambria Math"/>
                            </a:rPr>
                            <m:t>𝐼</m:t>
                          </m:r>
                        </m:e>
                        <m:sub>
                          <m:r>
                            <a:rPr lang="en-US" altLang="zh-TW" b="0" i="1" smtClean="0">
                              <a:latin typeface="Cambria Math"/>
                            </a:rPr>
                            <m:t>0</m:t>
                          </m:r>
                        </m:sub>
                        <m:sup>
                          <m:f>
                            <m:fPr>
                              <m:ctrlPr>
                                <a:rPr lang="en-US" altLang="zh-TW" b="0" i="1" smtClean="0">
                                  <a:latin typeface="Cambria Math"/>
                                </a:rPr>
                              </m:ctrlPr>
                            </m:fPr>
                            <m:num>
                              <m:r>
                                <a:rPr lang="en-US" altLang="zh-TW" b="0" i="1" smtClean="0">
                                  <a:latin typeface="Cambria Math"/>
                                </a:rPr>
                                <m:t>255−</m:t>
                              </m:r>
                              <m:r>
                                <a:rPr lang="en-US" altLang="zh-TW" b="0" i="1" smtClean="0">
                                  <a:latin typeface="Cambria Math"/>
                                </a:rPr>
                                <m:t>𝑗</m:t>
                              </m:r>
                            </m:num>
                            <m:den>
                              <m:r>
                                <a:rPr lang="en-US" altLang="zh-TW" b="0" i="1" smtClean="0">
                                  <a:latin typeface="Cambria Math"/>
                                </a:rPr>
                                <m:t>255</m:t>
                              </m:r>
                            </m:den>
                          </m:f>
                        </m:sup>
                      </m:sSubSup>
                      <m:r>
                        <a:rPr lang="en-US" altLang="zh-TW" b="0" i="1" smtClean="0">
                          <a:latin typeface="Cambria Math"/>
                        </a:rPr>
                        <m:t>  </m:t>
                      </m:r>
                      <m:r>
                        <m:rPr>
                          <m:sty m:val="p"/>
                        </m:rPr>
                        <a:rPr lang="en-US" altLang="zh-TW" b="0" i="0" smtClean="0">
                          <a:latin typeface="Cambria Math"/>
                        </a:rPr>
                        <m:t>for</m:t>
                      </m:r>
                      <m:r>
                        <a:rPr lang="en-US" altLang="zh-TW" b="0" i="1" smtClean="0">
                          <a:latin typeface="Cambria Math"/>
                        </a:rPr>
                        <m:t> 0≤</m:t>
                      </m:r>
                      <m:r>
                        <a:rPr lang="en-US" altLang="zh-TW" b="0" i="1" smtClean="0">
                          <a:latin typeface="Cambria Math"/>
                        </a:rPr>
                        <m:t>𝑗</m:t>
                      </m:r>
                      <m:r>
                        <a:rPr lang="en-US" altLang="zh-TW" b="0" i="1" smtClean="0">
                          <a:latin typeface="Cambria Math"/>
                        </a:rPr>
                        <m:t>≤255</m:t>
                      </m:r>
                    </m:oMath>
                  </m:oMathPara>
                </a14:m>
                <a:endParaRPr lang="en-US" altLang="zh-TW" dirty="0" smtClean="0"/>
              </a:p>
              <a:p>
                <a:endParaRPr lang="en-US" altLang="zh-TW" dirty="0" smtClean="0"/>
              </a:p>
              <a:p>
                <a:endParaRPr lang="en-US" altLang="zh-TW" dirty="0" smtClean="0"/>
              </a:p>
              <a:p>
                <a:endParaRPr lang="en-US" altLang="zh-TW" dirty="0"/>
              </a:p>
            </p:txBody>
          </p:sp>
        </mc:Choice>
        <mc:Fallback xmlns="">
          <p:sp>
            <p:nvSpPr>
              <p:cNvPr id="91139" name="Rectangle 3"/>
              <p:cNvSpPr>
                <a:spLocks noGrp="1" noRot="1" noChangeAspect="1" noMove="1" noResize="1" noEditPoints="1" noAdjustHandles="1" noChangeArrowheads="1" noChangeShapeType="1" noTextEdit="1"/>
              </p:cNvSpPr>
              <p:nvPr>
                <p:ph sz="quarter" idx="1"/>
              </p:nvPr>
            </p:nvSpPr>
            <p:spPr>
              <a:blipFill rotWithShape="1">
                <a:blip r:embed="rId3"/>
                <a:stretch>
                  <a:fillRect l="-222" t="-635"/>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16</a:t>
            </a:fld>
            <a:r>
              <a:rPr lang="en-US" dirty="0" smtClean="0"/>
              <a:t>/57</a:t>
            </a:r>
            <a:endParaRPr lang="en-US" dirty="0"/>
          </a:p>
        </p:txBody>
      </p:sp>
      <p:sp>
        <p:nvSpPr>
          <p:cNvPr id="3079" name="Rectangle 220"/>
          <p:cNvSpPr>
            <a:spLocks noGrp="1" noChangeArrowheads="1"/>
          </p:cNvSpPr>
          <p:nvPr>
            <p:ph type="title"/>
          </p:nvPr>
        </p:nvSpPr>
        <p:spPr/>
        <p:txBody>
          <a:bodyPr>
            <a:normAutofit fontScale="90000"/>
          </a:bodyPr>
          <a:lstStyle/>
          <a:p>
            <a:r>
              <a:rPr lang="en-US" smtClean="0"/>
              <a:t>Non-linearity of Visual System (2/4)</a:t>
            </a:r>
            <a:endParaRPr lang="en-US" altLang="zh-TW" dirty="0"/>
          </a:p>
        </p:txBody>
      </p:sp>
      <p:sp>
        <p:nvSpPr>
          <p:cNvPr id="3078" name="AutoShape 181"/>
          <p:cNvSpPr>
            <a:spLocks noChangeAspect="1" noChangeArrowheads="1" noTextEdit="1"/>
          </p:cNvSpPr>
          <p:nvPr/>
        </p:nvSpPr>
        <p:spPr bwMode="auto">
          <a:xfrm>
            <a:off x="1625601" y="4374654"/>
            <a:ext cx="4828117" cy="368797"/>
          </a:xfrm>
          <a:prstGeom prst="rect">
            <a:avLst/>
          </a:prstGeom>
          <a:noFill/>
          <a:ln w="9525">
            <a:noFill/>
            <a:miter lim="800000"/>
            <a:headEnd/>
            <a:tailEnd/>
          </a:ln>
        </p:spPr>
        <p:txBody>
          <a:bodyP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13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1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r>
                  <a:rPr lang="en-US" altLang="zh-TW" dirty="0" smtClean="0"/>
                  <a:t>In general for n+1 intensities:</a:t>
                </a:r>
              </a:p>
              <a:p>
                <a:endParaRPr lang="en-US" altLang="zh-TW" dirty="0" smtClean="0"/>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a:rPr>
                        <m:t>𝑟</m:t>
                      </m:r>
                      <m:r>
                        <a:rPr lang="en-US" altLang="zh-TW" b="0" i="1" smtClean="0">
                          <a:latin typeface="Cambria Math"/>
                        </a:rPr>
                        <m:t>=</m:t>
                      </m:r>
                      <m:sSup>
                        <m:sSupPr>
                          <m:ctrlPr>
                            <a:rPr lang="en-US" altLang="zh-TW" b="0" i="1" smtClean="0">
                              <a:latin typeface="Cambria Math"/>
                            </a:rPr>
                          </m:ctrlPr>
                        </m:sSupPr>
                        <m:e>
                          <m:d>
                            <m:dPr>
                              <m:ctrlPr>
                                <a:rPr lang="en-US" altLang="zh-TW" b="0" i="1" smtClean="0">
                                  <a:latin typeface="Cambria Math"/>
                                </a:rPr>
                              </m:ctrlPr>
                            </m:dPr>
                            <m:e>
                              <m:f>
                                <m:fPr>
                                  <m:ctrlPr>
                                    <a:rPr lang="en-US" altLang="zh-TW" b="0" i="1" smtClean="0">
                                      <a:latin typeface="Cambria Math"/>
                                    </a:rPr>
                                  </m:ctrlPr>
                                </m:fPr>
                                <m:num>
                                  <m:r>
                                    <a:rPr lang="en-US" altLang="zh-TW" b="0" i="1" smtClean="0">
                                      <a:latin typeface="Cambria Math"/>
                                    </a:rPr>
                                    <m:t>1</m:t>
                                  </m:r>
                                </m:num>
                                <m:den>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0</m:t>
                                      </m:r>
                                    </m:sub>
                                  </m:sSub>
                                </m:den>
                              </m:f>
                            </m:e>
                          </m:d>
                        </m:e>
                        <m:sup>
                          <m:f>
                            <m:fPr>
                              <m:ctrlPr>
                                <a:rPr lang="en-US" altLang="zh-TW" b="0" i="1" smtClean="0">
                                  <a:latin typeface="Cambria Math"/>
                                </a:rPr>
                              </m:ctrlPr>
                            </m:fPr>
                            <m:num>
                              <m:r>
                                <a:rPr lang="en-US" altLang="zh-TW" b="0" i="1" smtClean="0">
                                  <a:latin typeface="Cambria Math"/>
                                </a:rPr>
                                <m:t>1</m:t>
                              </m:r>
                            </m:num>
                            <m:den>
                              <m:r>
                                <a:rPr lang="en-US" altLang="zh-TW" b="0" i="1" smtClean="0">
                                  <a:latin typeface="Cambria Math"/>
                                </a:rPr>
                                <m:t>𝑛</m:t>
                              </m:r>
                            </m:den>
                          </m:f>
                        </m:sup>
                      </m:sSup>
                      <m:r>
                        <a:rPr lang="en-US" altLang="zh-TW" b="0" i="1" smtClean="0">
                          <a:latin typeface="Cambria Math"/>
                        </a:rPr>
                        <m:t>,  </m:t>
                      </m:r>
                      <m:sSub>
                        <m:sSubPr>
                          <m:ctrlPr>
                            <a:rPr lang="en-US" altLang="zh-TW" b="0" i="1" smtClean="0">
                              <a:latin typeface="Cambria Math"/>
                            </a:rPr>
                          </m:ctrlPr>
                        </m:sSubPr>
                        <m:e>
                          <m:r>
                            <a:rPr lang="en-US" altLang="zh-TW" b="0" i="1" smtClean="0">
                              <a:latin typeface="Cambria Math"/>
                            </a:rPr>
                            <m:t>𝐼</m:t>
                          </m:r>
                        </m:e>
                        <m:sub>
                          <m:r>
                            <a:rPr lang="en-US" altLang="zh-TW" b="0" i="1" smtClean="0">
                              <a:latin typeface="Cambria Math"/>
                            </a:rPr>
                            <m:t>𝑗</m:t>
                          </m:r>
                        </m:sub>
                      </m:sSub>
                      <m:r>
                        <a:rPr lang="en-US" altLang="zh-TW" b="0" i="1" smtClean="0">
                          <a:latin typeface="Cambria Math"/>
                        </a:rPr>
                        <m:t>=</m:t>
                      </m:r>
                      <m:sSubSup>
                        <m:sSubSupPr>
                          <m:ctrlPr>
                            <a:rPr lang="en-US" altLang="zh-TW" b="0" i="1" smtClean="0">
                              <a:latin typeface="Cambria Math"/>
                            </a:rPr>
                          </m:ctrlPr>
                        </m:sSubSupPr>
                        <m:e>
                          <m:r>
                            <a:rPr lang="en-US" altLang="zh-TW" b="0" i="1" smtClean="0">
                              <a:latin typeface="Cambria Math"/>
                            </a:rPr>
                            <m:t>𝐼</m:t>
                          </m:r>
                        </m:e>
                        <m:sub>
                          <m:r>
                            <a:rPr lang="en-US" altLang="zh-TW" b="0" i="1" smtClean="0">
                              <a:latin typeface="Cambria Math"/>
                            </a:rPr>
                            <m:t>0</m:t>
                          </m:r>
                        </m:sub>
                        <m:sup>
                          <m:f>
                            <m:fPr>
                              <m:ctrlPr>
                                <a:rPr lang="en-US" altLang="zh-TW" b="0" i="1" smtClean="0">
                                  <a:latin typeface="Cambria Math"/>
                                </a:rPr>
                              </m:ctrlPr>
                            </m:fPr>
                            <m:num>
                              <m:r>
                                <a:rPr lang="en-US" altLang="zh-TW" b="0" i="1" smtClean="0">
                                  <a:latin typeface="Cambria Math"/>
                                </a:rPr>
                                <m:t>𝑛</m:t>
                              </m:r>
                              <m:r>
                                <a:rPr lang="en-US" altLang="zh-TW" b="0" i="1" smtClean="0">
                                  <a:latin typeface="Cambria Math"/>
                                </a:rPr>
                                <m:t>−</m:t>
                              </m:r>
                              <m:r>
                                <a:rPr lang="en-US" altLang="zh-TW" b="0" i="1" smtClean="0">
                                  <a:latin typeface="Cambria Math"/>
                                </a:rPr>
                                <m:t>𝑗</m:t>
                              </m:r>
                            </m:num>
                            <m:den>
                              <m:r>
                                <a:rPr lang="en-US" altLang="zh-TW" b="0" i="1" smtClean="0">
                                  <a:latin typeface="Cambria Math"/>
                                </a:rPr>
                                <m:t>𝑛</m:t>
                              </m:r>
                            </m:den>
                          </m:f>
                        </m:sup>
                      </m:sSubSup>
                      <m:r>
                        <a:rPr lang="en-US" altLang="zh-TW" b="0" i="1" smtClean="0">
                          <a:latin typeface="Cambria Math"/>
                        </a:rPr>
                        <m:t>,  </m:t>
                      </m:r>
                      <m:r>
                        <m:rPr>
                          <m:sty m:val="p"/>
                        </m:rPr>
                        <a:rPr lang="en-US" altLang="zh-TW" b="0" i="0" smtClean="0">
                          <a:latin typeface="Cambria Math"/>
                        </a:rPr>
                        <m:t>for</m:t>
                      </m:r>
                      <m:r>
                        <a:rPr lang="en-US" altLang="zh-TW" b="0" i="1" smtClean="0">
                          <a:latin typeface="Cambria Math"/>
                        </a:rPr>
                        <m:t> 0≤</m:t>
                      </m:r>
                      <m:r>
                        <a:rPr lang="en-US" altLang="zh-TW" b="0" i="1" smtClean="0">
                          <a:latin typeface="Cambria Math"/>
                        </a:rPr>
                        <m:t>𝑗</m:t>
                      </m:r>
                      <m:r>
                        <a:rPr lang="en-US" altLang="zh-TW" b="0" i="1" smtClean="0">
                          <a:latin typeface="Cambria Math"/>
                        </a:rPr>
                        <m:t>≤</m:t>
                      </m:r>
                      <m:r>
                        <a:rPr lang="en-US" altLang="zh-TW" b="0" i="1" smtClean="0">
                          <a:latin typeface="Cambria Math"/>
                        </a:rPr>
                        <m:t>𝑛</m:t>
                      </m:r>
                    </m:oMath>
                  </m:oMathPara>
                </a14:m>
                <a:endParaRPr lang="en-US" altLang="zh-TW" dirty="0" smtClean="0"/>
              </a:p>
              <a:p>
                <a:endParaRPr lang="en-US" altLang="zh-TW" dirty="0" smtClean="0"/>
              </a:p>
              <a:p>
                <a:r>
                  <a:rPr lang="en-US" altLang="zh-TW" dirty="0" smtClean="0"/>
                  <a:t>Thus for:</a:t>
                </a:r>
              </a:p>
              <a:p>
                <a:pPr marL="0" indent="0">
                  <a:buNone/>
                </a:pPr>
                <a:r>
                  <a:rPr lang="en-US" altLang="zh-TW" dirty="0" smtClean="0"/>
                  <a:t>	</a:t>
                </a:r>
                <a14:m>
                  <m:oMath xmlns:m="http://schemas.openxmlformats.org/officeDocument/2006/math">
                    <m:r>
                      <a:rPr lang="en-US" altLang="zh-TW" i="1" dirty="0" smtClean="0">
                        <a:latin typeface="Cambria Math"/>
                      </a:rPr>
                      <m:t>𝑛</m:t>
                    </m:r>
                    <m:r>
                      <a:rPr lang="en-US" altLang="zh-TW" i="1" dirty="0" smtClean="0">
                        <a:latin typeface="Cambria Math"/>
                      </a:rPr>
                      <m:t>=3 </m:t>
                    </m:r>
                  </m:oMath>
                </a14:m>
                <a:r>
                  <a:rPr lang="en-US" altLang="zh-TW" dirty="0" smtClean="0"/>
                  <a:t>(4 intensities) and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𝐼</m:t>
                        </m:r>
                      </m:e>
                      <m:sub>
                        <m:r>
                          <a:rPr lang="en-US" altLang="zh-TW" i="1" dirty="0" smtClean="0">
                            <a:latin typeface="Cambria Math"/>
                          </a:rPr>
                          <m:t>0</m:t>
                        </m:r>
                      </m:sub>
                    </m:sSub>
                  </m:oMath>
                </a14:m>
                <a:r>
                  <a:rPr lang="en-US" altLang="zh-TW" dirty="0" smtClean="0"/>
                  <a:t>=1/8, r=2,</a:t>
                </a:r>
              </a:p>
              <a:p>
                <a:pPr marL="0" indent="0">
                  <a:buNone/>
                </a:pPr>
                <a:r>
                  <a:rPr lang="en-US" altLang="zh-TW" dirty="0" smtClean="0"/>
                  <a:t>	intensity values of 1/8, 1/4, 1/2, and 1</a:t>
                </a:r>
              </a:p>
              <a:p>
                <a:endParaRPr lang="en-US" altLang="zh-TW"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222" t="-846"/>
                </a:stretch>
              </a:blipFill>
            </p:spPr>
            <p:txBody>
              <a:bodyPr/>
              <a:lstStyle/>
              <a:p>
                <a:r>
                  <a:rPr lang="en-US">
                    <a:noFill/>
                  </a:rPr>
                  <a:t> </a:t>
                </a:r>
              </a:p>
            </p:txBody>
          </p:sp>
        </mc:Fallback>
      </mc:AlternateContent>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17</a:t>
            </a:fld>
            <a:r>
              <a:rPr lang="en-US" dirty="0" smtClean="0"/>
              <a:t>/57</a:t>
            </a:r>
            <a:endParaRPr lang="en-US" dirty="0"/>
          </a:p>
        </p:txBody>
      </p:sp>
      <p:sp>
        <p:nvSpPr>
          <p:cNvPr id="4099" name="Rectangle 220"/>
          <p:cNvSpPr>
            <a:spLocks noGrp="1" noChangeArrowheads="1"/>
          </p:cNvSpPr>
          <p:nvPr>
            <p:ph type="title"/>
          </p:nvPr>
        </p:nvSpPr>
        <p:spPr/>
        <p:txBody>
          <a:bodyPr>
            <a:normAutofit fontScale="90000"/>
          </a:bodyPr>
          <a:lstStyle/>
          <a:p>
            <a:r>
              <a:rPr lang="en-US" smtClean="0"/>
              <a:t>Non-linearity of Visual System (3/4)</a:t>
            </a:r>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p:txBody>
          <a:bodyPr/>
          <a:lstStyle/>
          <a:p>
            <a:r>
              <a:rPr lang="en-US" smtClean="0"/>
              <a:t>Color</a:t>
            </a:r>
            <a:endParaRPr lang="en-US" dirty="0"/>
          </a:p>
        </p:txBody>
      </p:sp>
      <p:sp>
        <p:nvSpPr>
          <p:cNvPr id="7" name="Slide Number Placeholder 6"/>
          <p:cNvSpPr>
            <a:spLocks noGrp="1"/>
          </p:cNvSpPr>
          <p:nvPr>
            <p:ph type="sldNum" sz="quarter" idx="4"/>
          </p:nvPr>
        </p:nvSpPr>
        <p:spPr>
          <a:xfrm>
            <a:off x="7467600" y="4800600"/>
            <a:ext cx="1219200" cy="238601"/>
          </a:xfrm>
        </p:spPr>
        <p:txBody>
          <a:bodyPr/>
          <a:lstStyle/>
          <a:p>
            <a:fld id="{2429FA1C-5F42-224C-8C60-E04BD2BEA25A}" type="slidenum">
              <a:rPr lang="en-US" smtClean="0"/>
              <a:pPr/>
              <a:t>18</a:t>
            </a:fld>
            <a:r>
              <a:rPr lang="en-US" dirty="0" smtClean="0"/>
              <a:t>/57</a:t>
            </a:r>
            <a:endParaRPr lang="en-US" dirty="0"/>
          </a:p>
        </p:txBody>
      </p:sp>
      <mc:AlternateContent xmlns:mc="http://schemas.openxmlformats.org/markup-compatibility/2006" xmlns:a14="http://schemas.microsoft.com/office/drawing/2010/main">
        <mc:Choice Requires="a14">
          <p:sp>
            <p:nvSpPr>
              <p:cNvPr id="117763" name="Content Placeholder 2"/>
              <p:cNvSpPr>
                <a:spLocks noGrp="1"/>
              </p:cNvSpPr>
              <p:nvPr>
                <p:ph sz="quarter" idx="1"/>
              </p:nvPr>
            </p:nvSpPr>
            <p:spPr/>
            <p:txBody>
              <a:bodyPr>
                <a:normAutofit fontScale="70000" lnSpcReduction="20000"/>
              </a:bodyPr>
              <a:lstStyle/>
              <a:p>
                <a:r>
                  <a:rPr lang="en-US" altLang="zh-TW" dirty="0" smtClean="0"/>
                  <a:t>But log function is based on subjective human judgments about relative brightness of various light sources in the human dynamic range</a:t>
                </a:r>
              </a:p>
              <a:p>
                <a:endParaRPr lang="en-US" altLang="zh-TW" dirty="0" smtClean="0"/>
              </a:p>
              <a:p>
                <a:r>
                  <a:rPr lang="en-US" altLang="zh-TW" dirty="0" smtClean="0"/>
                  <a:t>Stevens’ power law approximates the subjective curve well in this range: </a:t>
                </a:r>
                <a14:m>
                  <m:oMath xmlns:m="http://schemas.openxmlformats.org/officeDocument/2006/math">
                    <m:r>
                      <m:rPr>
                        <m:sty m:val="p"/>
                      </m:rPr>
                      <a:rPr lang="en-US" altLang="zh-TW" b="0" i="0" dirty="0" smtClean="0">
                        <a:latin typeface="Cambria Math"/>
                      </a:rPr>
                      <m:t>S</m:t>
                    </m:r>
                    <m:r>
                      <a:rPr lang="en-US" altLang="zh-TW" b="0" i="0" dirty="0" smtClean="0">
                        <a:latin typeface="Cambria Math"/>
                      </a:rPr>
                      <m:t>= </m:t>
                    </m:r>
                    <m:r>
                      <a:rPr lang="en-US" altLang="zh-TW" i="1" dirty="0" smtClean="0">
                        <a:latin typeface="Cambria Math"/>
                      </a:rPr>
                      <m:t>𝑐</m:t>
                    </m:r>
                    <m:r>
                      <a:rPr lang="en-US" altLang="zh-TW" b="0" i="1" dirty="0" smtClean="0">
                        <a:latin typeface="Cambria Math"/>
                      </a:rPr>
                      <m:t>⋅</m:t>
                    </m:r>
                    <m:sSup>
                      <m:sSupPr>
                        <m:ctrlPr>
                          <a:rPr lang="en-US" altLang="zh-TW" b="0" i="1" dirty="0" smtClean="0">
                            <a:latin typeface="Cambria Math"/>
                          </a:rPr>
                        </m:ctrlPr>
                      </m:sSupPr>
                      <m:e>
                        <m:r>
                          <a:rPr lang="en-US" altLang="zh-TW" i="1" dirty="0" smtClean="0">
                            <a:latin typeface="Cambria Math"/>
                          </a:rPr>
                          <m:t>𝐼</m:t>
                        </m:r>
                      </m:e>
                      <m:sup>
                        <m:r>
                          <a:rPr lang="en-US" altLang="zh-TW" b="0" i="1" dirty="0" smtClean="0">
                            <a:latin typeface="Cambria Math"/>
                          </a:rPr>
                          <m:t>0.</m:t>
                        </m:r>
                        <m:r>
                          <a:rPr lang="en-US" altLang="zh-TW" i="1" dirty="0" smtClean="0">
                            <a:latin typeface="Cambria Math"/>
                          </a:rPr>
                          <m:t>4</m:t>
                        </m:r>
                      </m:sup>
                    </m:sSup>
                  </m:oMath>
                </a14:m>
                <a:r>
                  <a:rPr lang="en-US" altLang="zh-TW" dirty="0" smtClean="0"/>
                  <a:t>  (or .42, for better imagery in a dark room, or .33, the value used in the CIE standard) </a:t>
                </a:r>
              </a:p>
              <a:p>
                <a:endParaRPr lang="en-US" altLang="zh-TW" dirty="0" smtClean="0"/>
              </a:p>
              <a:p>
                <a:r>
                  <a:rPr lang="en-US" altLang="zh-TW" dirty="0" smtClean="0"/>
                  <a:t>Instead of encoding uniform steps in </a:t>
                </a:r>
                <a14:m>
                  <m:oMath xmlns:m="http://schemas.openxmlformats.org/officeDocument/2006/math">
                    <m:r>
                      <a:rPr lang="en-US" altLang="zh-TW" i="1" dirty="0" smtClean="0">
                        <a:latin typeface="Cambria Math"/>
                      </a:rPr>
                      <m:t>𝐼</m:t>
                    </m:r>
                  </m:oMath>
                </a14:m>
                <a:r>
                  <a:rPr lang="en-US" altLang="zh-TW" dirty="0" smtClean="0"/>
                  <a:t> in an image, better to encode roughly equal perceptual steps in </a:t>
                </a:r>
                <a14:m>
                  <m:oMath xmlns:m="http://schemas.openxmlformats.org/officeDocument/2006/math">
                    <m:r>
                      <a:rPr lang="en-US" altLang="zh-TW" i="1" dirty="0" smtClean="0">
                        <a:latin typeface="Cambria Math"/>
                      </a:rPr>
                      <m:t>𝑆</m:t>
                    </m:r>
                  </m:oMath>
                </a14:m>
                <a:r>
                  <a:rPr lang="en-US" altLang="zh-TW" dirty="0" smtClean="0"/>
                  <a:t> (using the power law) - called compression</a:t>
                </a:r>
              </a:p>
              <a:p>
                <a:pPr lvl="1"/>
                <a:r>
                  <a:rPr lang="en-US" altLang="zh-TW" dirty="0" smtClean="0"/>
                  <a:t>Idea behind encoding analog TV signals and JPEG images</a:t>
                </a:r>
              </a:p>
              <a:p>
                <a:endParaRPr lang="en-US" altLang="zh-TW" dirty="0" smtClean="0"/>
              </a:p>
              <a:p>
                <a:endParaRPr lang="en-US" altLang="zh-TW" dirty="0"/>
              </a:p>
            </p:txBody>
          </p:sp>
        </mc:Choice>
        <mc:Fallback xmlns="">
          <p:sp>
            <p:nvSpPr>
              <p:cNvPr id="11776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t="-1523"/>
                </a:stretch>
              </a:blipFill>
            </p:spPr>
            <p:txBody>
              <a:bodyPr/>
              <a:lstStyle/>
              <a:p>
                <a:r>
                  <a:rPr lang="en-US">
                    <a:noFill/>
                  </a:rPr>
                  <a:t> </a:t>
                </a:r>
              </a:p>
            </p:txBody>
          </p:sp>
        </mc:Fallback>
      </mc:AlternateContent>
      <p:pic>
        <p:nvPicPr>
          <p:cNvPr id="45058" name="Picture 2"/>
          <p:cNvPicPr>
            <a:picLocks noGrp="1" noChangeAspect="1" noChangeArrowheads="1"/>
          </p:cNvPicPr>
          <p:nvPr>
            <p:ph sz="quarter" idx="10"/>
          </p:nvPr>
        </p:nvPicPr>
        <p:blipFill>
          <a:blip r:embed="rId4">
            <a:extLst>
              <a:ext uri="{28A0092B-C50C-407E-A947-70E740481C1C}">
                <a14:useLocalDpi xmlns:a14="http://schemas.microsoft.com/office/drawing/2010/main" val="0"/>
              </a:ext>
            </a:extLst>
          </a:blip>
          <a:stretch>
            <a:fillRect/>
          </a:stretch>
        </p:blipFill>
        <p:spPr bwMode="auto">
          <a:xfrm>
            <a:off x="4876800" y="1333500"/>
            <a:ext cx="4000066" cy="313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3" name="Title 1"/>
          <p:cNvSpPr>
            <a:spLocks noGrp="1"/>
          </p:cNvSpPr>
          <p:nvPr>
            <p:ph type="title"/>
          </p:nvPr>
        </p:nvSpPr>
        <p:spPr/>
        <p:txBody>
          <a:bodyPr>
            <a:normAutofit fontScale="90000"/>
          </a:bodyPr>
          <a:lstStyle/>
          <a:p>
            <a:r>
              <a:rPr lang="en-US" smtClean="0"/>
              <a:t>Non-linearity of Visual System (4/4)</a:t>
            </a:r>
            <a:endParaRPr lang="en-US" dirty="0"/>
          </a:p>
        </p:txBody>
      </p:sp>
    </p:spTree>
    <p:extLst>
      <p:ext uri="{BB962C8B-B14F-4D97-AF65-F5344CB8AC3E}">
        <p14:creationId xmlns:p14="http://schemas.microsoft.com/office/powerpoint/2010/main" val="343607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5" name="Content Placeholder 2"/>
              <p:cNvSpPr>
                <a:spLocks noGrp="1"/>
              </p:cNvSpPr>
              <p:nvPr>
                <p:ph sz="quarter" idx="1"/>
              </p:nvPr>
            </p:nvSpPr>
            <p:spPr/>
            <p:txBody>
              <a:bodyPr>
                <a:normAutofit fontScale="85000" lnSpcReduction="20000"/>
              </a:bodyPr>
              <a:lstStyle/>
              <a:p>
                <a:r>
                  <a:rPr lang="en-US" dirty="0" smtClean="0"/>
                  <a:t>The intensity emitted by a CRT is proportional to 5/2 power of the applied voltage V, roughly </a:t>
                </a:r>
                <a14:m>
                  <m:oMath xmlns:m="http://schemas.openxmlformats.org/officeDocument/2006/math">
                    <m:r>
                      <a:rPr lang="en-US" b="0" i="1" smtClean="0">
                        <a:latin typeface="Cambria Math"/>
                      </a:rPr>
                      <m:t>𝐼</m:t>
                    </m:r>
                    <m:r>
                      <a:rPr lang="en-US" b="0" i="1" smtClean="0">
                        <a:latin typeface="Cambria Math"/>
                      </a:rPr>
                      <m:t>=</m:t>
                    </m:r>
                    <m:r>
                      <a:rPr lang="en-US" b="0" i="1" smtClean="0">
                        <a:latin typeface="Cambria Math"/>
                      </a:rPr>
                      <m:t>𝑘</m:t>
                    </m:r>
                    <m:r>
                      <a:rPr lang="en-US" b="0" i="1" smtClean="0">
                        <a:latin typeface="Cambria Math"/>
                      </a:rPr>
                      <m:t>⋅</m:t>
                    </m:r>
                    <m:sSup>
                      <m:sSupPr>
                        <m:ctrlPr>
                          <a:rPr lang="en-US" b="0" i="1" smtClean="0">
                            <a:latin typeface="Cambria Math"/>
                          </a:rPr>
                        </m:ctrlPr>
                      </m:sSupPr>
                      <m:e>
                        <m:r>
                          <a:rPr lang="en-US" b="0" i="1" smtClean="0">
                            <a:latin typeface="Cambria Math"/>
                          </a:rPr>
                          <m:t>𝑉</m:t>
                        </m:r>
                      </m:e>
                      <m:sup>
                        <m:f>
                          <m:fPr>
                            <m:type m:val="lin"/>
                            <m:ctrlPr>
                              <a:rPr lang="en-US" b="0" i="1" smtClean="0">
                                <a:latin typeface="Cambria Math"/>
                              </a:rPr>
                            </m:ctrlPr>
                          </m:fPr>
                          <m:num>
                            <m:r>
                              <a:rPr lang="en-US" b="0" i="1" smtClean="0">
                                <a:latin typeface="Cambria Math"/>
                              </a:rPr>
                              <m:t>5</m:t>
                            </m:r>
                          </m:num>
                          <m:den>
                            <m:r>
                              <a:rPr lang="en-US" b="0" i="1" smtClean="0">
                                <a:latin typeface="Cambria Math"/>
                              </a:rPr>
                              <m:t>2</m:t>
                            </m:r>
                          </m:den>
                        </m:f>
                      </m:sup>
                    </m:sSup>
                  </m:oMath>
                </a14:m>
                <a:r>
                  <a:rPr lang="en-US" dirty="0" smtClean="0"/>
                  <a:t/>
                </a:r>
                <a:br>
                  <a:rPr lang="en-US" dirty="0" smtClean="0"/>
                </a:br>
                <a:endParaRPr lang="en-US" dirty="0" smtClean="0"/>
              </a:p>
              <a:p>
                <a:r>
                  <a:rPr lang="en-US" dirty="0" smtClean="0"/>
                  <a:t>This exponent is often called gamma (</a:t>
                </a:r>
                <a:r>
                  <a:rPr lang="el-GR" dirty="0" smtClean="0"/>
                  <a:t>γ</a:t>
                </a:r>
                <a:r>
                  <a:rPr lang="en-US" dirty="0" smtClean="0"/>
                  <a:t>), and the process of raising values to this power is known as </a:t>
                </a:r>
                <a:r>
                  <a:rPr lang="en-US" b="1" dirty="0" smtClean="0"/>
                  <a:t>gamma correction</a:t>
                </a:r>
              </a:p>
              <a:p>
                <a:endParaRPr lang="en-US" dirty="0" smtClean="0"/>
              </a:p>
              <a:p>
                <a:r>
                  <a:rPr lang="en-US" dirty="0" smtClean="0"/>
                  <a:t>Gamma is a measure of the nonlinearity of a display</a:t>
                </a:r>
              </a:p>
              <a:p>
                <a:pPr lvl="1"/>
                <a:r>
                  <a:rPr lang="en-US" dirty="0" smtClean="0"/>
                  <a:t>The output is not directly proportional to the input.</a:t>
                </a:r>
              </a:p>
              <a:p>
                <a:endParaRPr lang="en-US" dirty="0" smtClean="0"/>
              </a:p>
              <a:p>
                <a:r>
                  <a:rPr lang="en-US" dirty="0" smtClean="0"/>
                  <a:t>It is typically used to compensate for different viewing environments and to convert between media and screens.</a:t>
                </a:r>
                <a:br>
                  <a:rPr lang="en-US" dirty="0" smtClean="0"/>
                </a:br>
                <a:endParaRPr lang="en-US" dirty="0" smtClean="0"/>
              </a:p>
              <a:p>
                <a:r>
                  <a:rPr lang="en-US" dirty="0" smtClean="0"/>
                  <a:t>Many LCDs have a built-in ability to “fake” a certain gamma level, a black box does a lookup that simulates the CRT power law.</a:t>
                </a:r>
              </a:p>
            </p:txBody>
          </p:sp>
        </mc:Choice>
        <mc:Fallback xmlns="">
          <p:sp>
            <p:nvSpPr>
              <p:cNvPr id="18435"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t="-3046" r="-519"/>
                </a:stretch>
              </a:blipFill>
            </p:spPr>
            <p:txBody>
              <a:bodyPr/>
              <a:lstStyle/>
              <a:p>
                <a:r>
                  <a:rPr lang="en-US">
                    <a:noFill/>
                  </a:rPr>
                  <a:t> </a:t>
                </a:r>
              </a:p>
            </p:txBody>
          </p:sp>
        </mc:Fallback>
      </mc:AlternateContent>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19</a:t>
            </a:fld>
            <a:r>
              <a:rPr lang="en-US" dirty="0" smtClean="0"/>
              <a:t>/57</a:t>
            </a:r>
            <a:endParaRPr lang="en-US" dirty="0"/>
          </a:p>
        </p:txBody>
      </p:sp>
      <p:sp>
        <p:nvSpPr>
          <p:cNvPr id="6147" name="Title 1"/>
          <p:cNvSpPr>
            <a:spLocks noGrp="1"/>
          </p:cNvSpPr>
          <p:nvPr>
            <p:ph type="title"/>
          </p:nvPr>
        </p:nvSpPr>
        <p:spPr/>
        <p:txBody>
          <a:bodyPr>
            <a:normAutofit fontScale="90000"/>
          </a:bodyPr>
          <a:lstStyle/>
          <a:p>
            <a:r>
              <a:rPr lang="en-US" dirty="0" smtClean="0"/>
              <a:t>Non-linearity in Screens: Gamma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sz="quarter" idx="1"/>
          </p:nvPr>
        </p:nvSpPr>
        <p:spPr/>
        <p:txBody>
          <a:bodyPr>
            <a:normAutofit/>
          </a:bodyPr>
          <a:lstStyle/>
          <a:p>
            <a:pPr>
              <a:spcBef>
                <a:spcPts val="1200"/>
              </a:spcBef>
              <a:spcAft>
                <a:spcPts val="1200"/>
              </a:spcAft>
            </a:pPr>
            <a:r>
              <a:rPr lang="en-US" sz="1800" dirty="0"/>
              <a:t>G</a:t>
            </a:r>
            <a:r>
              <a:rPr lang="en-US" sz="1800" dirty="0" smtClean="0"/>
              <a:t>raphics displays became common in the mid-60’s. The field of graphics concentrated first on interaction, and later on “photorealism” (which was generally based on performance-centered hacks)</a:t>
            </a:r>
          </a:p>
          <a:p>
            <a:pPr>
              <a:spcBef>
                <a:spcPts val="1200"/>
              </a:spcBef>
              <a:spcAft>
                <a:spcPts val="1200"/>
              </a:spcAft>
            </a:pPr>
            <a:r>
              <a:rPr lang="en-US" sz="1800" dirty="0" smtClean="0"/>
              <a:t>Now both are important, as well as is non-photorealistic rendering (e.g., painterly or sketchy rendering)</a:t>
            </a:r>
          </a:p>
          <a:p>
            <a:pPr>
              <a:spcBef>
                <a:spcPts val="1200"/>
              </a:spcBef>
              <a:spcAft>
                <a:spcPts val="1200"/>
              </a:spcAft>
            </a:pPr>
            <a:r>
              <a:rPr lang="en-US" sz="1800" dirty="0" smtClean="0"/>
              <a:t>Photorealistic rendering increasingly physically-based (such as using physically realistic values for light sources or surface reflectance) and perception-based</a:t>
            </a:r>
          </a:p>
          <a:p>
            <a:pPr>
              <a:spcBef>
                <a:spcPts val="1200"/>
              </a:spcBef>
              <a:spcAft>
                <a:spcPts val="1200"/>
              </a:spcAft>
            </a:pPr>
            <a:r>
              <a:rPr lang="en-US" sz="1800" dirty="0" smtClean="0"/>
              <a:t>An understanding of the human visual and proprioceptive systems are essential to creating realistic user experiences</a:t>
            </a:r>
            <a:endParaRPr lang="en-US" sz="18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r>
              <a:rPr lang="en-US" dirty="0" smtClean="0"/>
              <a:t>2/57</a:t>
            </a:r>
            <a:endParaRPr lang="en-US" dirty="0"/>
          </a:p>
        </p:txBody>
      </p:sp>
      <p:sp>
        <p:nvSpPr>
          <p:cNvPr id="12290" name="Rectangle 2"/>
          <p:cNvSpPr>
            <a:spLocks noGrp="1" noChangeArrowheads="1"/>
          </p:cNvSpPr>
          <p:nvPr>
            <p:ph type="title"/>
          </p:nvPr>
        </p:nvSpPr>
        <p:spPr/>
        <p:txBody>
          <a:bodyPr>
            <a:normAutofit fontScale="90000"/>
          </a:bodyPr>
          <a:lstStyle/>
          <a:p>
            <a:r>
              <a:rPr lang="en-US" dirty="0" smtClean="0"/>
              <a:t>Introduction</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9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sz="quarter" idx="1"/>
          </p:nvPr>
        </p:nvSpPr>
        <p:spPr/>
        <p:txBody>
          <a:bodyPr>
            <a:normAutofit fontScale="70000" lnSpcReduction="20000"/>
          </a:bodyPr>
          <a:lstStyle/>
          <a:p>
            <a:r>
              <a:rPr lang="en-US" altLang="zh-TW" dirty="0" smtClean="0"/>
              <a:t>Example: PC monitors have a gamma of roughly 2.5, while Mac monitors have a gamma of 2.2, so Mac images appear dark on PC’s</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pPr marL="0" indent="0">
              <a:buNone/>
            </a:pPr>
            <a:endParaRPr lang="en-US" altLang="zh-TW" dirty="0" smtClean="0"/>
          </a:p>
          <a:p>
            <a:endParaRPr lang="en-US" altLang="zh-TW" dirty="0" smtClean="0"/>
          </a:p>
          <a:p>
            <a:r>
              <a:rPr lang="en-US" altLang="zh-TW" dirty="0" smtClean="0"/>
              <a:t>Problems in graphics:</a:t>
            </a:r>
          </a:p>
          <a:p>
            <a:pPr lvl="1"/>
            <a:r>
              <a:rPr lang="en-US" altLang="zh-TW" dirty="0" smtClean="0"/>
              <a:t>Need to maintain color consistency across different platforms and hardware devices (monitor, printer, etc.)</a:t>
            </a:r>
          </a:p>
          <a:p>
            <a:pPr lvl="1"/>
            <a:r>
              <a:rPr lang="en-US" altLang="zh-TW" dirty="0" smtClean="0"/>
              <a:t>Even the same type/brand of monitors change gamma values over time</a:t>
            </a:r>
          </a:p>
          <a:p>
            <a:endParaRPr lang="zh-TW" alt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20</a:t>
            </a:fld>
            <a:r>
              <a:rPr lang="en-US" dirty="0" smtClean="0"/>
              <a:t>/57</a:t>
            </a:r>
            <a:endParaRPr lang="en-US" dirty="0"/>
          </a:p>
        </p:txBody>
      </p:sp>
      <p:sp>
        <p:nvSpPr>
          <p:cNvPr id="22536" name="Rectangle 16"/>
          <p:cNvSpPr>
            <a:spLocks noGrp="1" noChangeArrowheads="1"/>
          </p:cNvSpPr>
          <p:nvPr>
            <p:ph type="title"/>
          </p:nvPr>
        </p:nvSpPr>
        <p:spPr/>
        <p:txBody>
          <a:bodyPr>
            <a:normAutofit fontScale="90000"/>
          </a:bodyPr>
          <a:lstStyle/>
          <a:p>
            <a:r>
              <a:rPr lang="en-US" altLang="zh-TW" smtClean="0"/>
              <a:t>Gamma</a:t>
            </a:r>
            <a:endParaRPr lang="en-US" altLang="zh-TW" dirty="0"/>
          </a:p>
        </p:txBody>
      </p:sp>
      <p:sp>
        <p:nvSpPr>
          <p:cNvPr id="14" name="Text Box 7"/>
          <p:cNvSpPr txBox="1">
            <a:spLocks noChangeArrowheads="1"/>
          </p:cNvSpPr>
          <p:nvPr/>
        </p:nvSpPr>
        <p:spPr bwMode="auto">
          <a:xfrm>
            <a:off x="1993899" y="2626618"/>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spcBef>
                <a:spcPct val="50000"/>
              </a:spcBef>
            </a:pPr>
            <a:r>
              <a:rPr lang="en-US" altLang="zh-TW" sz="1400">
                <a:latin typeface="+mj-lt"/>
                <a:ea typeface="新細明體" pitchFamily="18" charset="-120"/>
              </a:rPr>
              <a:t>Mac user generates image</a:t>
            </a:r>
          </a:p>
        </p:txBody>
      </p:sp>
      <p:sp>
        <p:nvSpPr>
          <p:cNvPr id="15" name="Text Box 8"/>
          <p:cNvSpPr txBox="1">
            <a:spLocks noChangeArrowheads="1"/>
          </p:cNvSpPr>
          <p:nvPr/>
        </p:nvSpPr>
        <p:spPr bwMode="auto">
          <a:xfrm>
            <a:off x="3670299" y="2626618"/>
            <a:ext cx="1447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spcBef>
                <a:spcPct val="50000"/>
              </a:spcBef>
            </a:pPr>
            <a:r>
              <a:rPr lang="en-US" altLang="zh-TW" sz="1400">
                <a:latin typeface="+mj-lt"/>
                <a:ea typeface="新細明體" pitchFamily="18" charset="-120"/>
              </a:rPr>
              <a:t>PC user changes image to make it bright</a:t>
            </a:r>
          </a:p>
        </p:txBody>
      </p:sp>
      <p:sp>
        <p:nvSpPr>
          <p:cNvPr id="16" name="Text Box 9"/>
          <p:cNvSpPr txBox="1">
            <a:spLocks noChangeArrowheads="1"/>
          </p:cNvSpPr>
          <p:nvPr/>
        </p:nvSpPr>
        <p:spPr bwMode="auto">
          <a:xfrm>
            <a:off x="5880099" y="2569468"/>
            <a:ext cx="1600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spcBef>
                <a:spcPct val="50000"/>
              </a:spcBef>
            </a:pPr>
            <a:r>
              <a:rPr lang="en-US" altLang="zh-TW" sz="1400" dirty="0">
                <a:latin typeface="+mj-lt"/>
                <a:ea typeface="新細明體" pitchFamily="18" charset="-120"/>
              </a:rPr>
              <a:t>PC user gives image back; it’s now too bright</a:t>
            </a:r>
          </a:p>
        </p:txBody>
      </p:sp>
      <p:sp>
        <p:nvSpPr>
          <p:cNvPr id="17" name="Line 14"/>
          <p:cNvSpPr>
            <a:spLocks noChangeShapeType="1"/>
          </p:cNvSpPr>
          <p:nvPr/>
        </p:nvSpPr>
        <p:spPr bwMode="auto">
          <a:xfrm>
            <a:off x="3136899" y="262780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 name="Line 15"/>
          <p:cNvSpPr>
            <a:spLocks noChangeShapeType="1"/>
          </p:cNvSpPr>
          <p:nvPr/>
        </p:nvSpPr>
        <p:spPr bwMode="auto">
          <a:xfrm>
            <a:off x="5270499" y="2627808"/>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mj-lt"/>
            </a:endParaRPr>
          </a:p>
        </p:txBody>
      </p:sp>
      <p:pic>
        <p:nvPicPr>
          <p:cNvPr id="19" name="Picture 23" descr="new_mac_di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487" y="1713408"/>
            <a:ext cx="10175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4" descr="new_pc_d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738" y="1788418"/>
            <a:ext cx="1292225" cy="77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5" descr="new_mac_b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099" y="1713408"/>
            <a:ext cx="10175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65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659">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6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3"/>
          <p:cNvSpPr>
            <a:spLocks noGrp="1" noChangeArrowheads="1"/>
          </p:cNvSpPr>
          <p:nvPr>
            <p:ph sz="quarter" idx="1"/>
          </p:nvPr>
        </p:nvSpPr>
        <p:spPr>
          <a:xfrm>
            <a:off x="457200" y="1085850"/>
            <a:ext cx="3810000" cy="3600450"/>
          </a:xfrm>
        </p:spPr>
        <p:txBody>
          <a:bodyPr/>
          <a:lstStyle/>
          <a:p>
            <a:r>
              <a:rPr lang="en-US" altLang="zh-TW" sz="1600" dirty="0" smtClean="0"/>
              <a:t>High Dynamic Range (HDR): describes images and display media that compress the visible spectrum to allow for greater contrast between extreme intensities</a:t>
            </a:r>
          </a:p>
          <a:p>
            <a:pPr lvl="1"/>
            <a:r>
              <a:rPr lang="en-US" altLang="zh-TW" sz="1600" dirty="0" smtClean="0"/>
              <a:t>Takes advantage of nonlinearities inherent in perception and display devices to compress intensities in an intelligent fashion</a:t>
            </a:r>
          </a:p>
          <a:p>
            <a:pPr lvl="1"/>
            <a:r>
              <a:rPr lang="en-US" altLang="zh-TW" sz="1600" dirty="0" smtClean="0"/>
              <a:t>Allows a display to artificially depict an exaggerated contrast between the very dark and very bright</a:t>
            </a:r>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21</a:t>
            </a:fld>
            <a:r>
              <a:rPr lang="en-US" dirty="0" smtClean="0"/>
              <a:t>/57</a:t>
            </a:r>
            <a:endParaRPr lang="en-US" dirty="0"/>
          </a:p>
        </p:txBody>
      </p:sp>
      <p:sp>
        <p:nvSpPr>
          <p:cNvPr id="23554" name="Rectangle 33"/>
          <p:cNvSpPr>
            <a:spLocks noGrp="1" noChangeArrowheads="1"/>
          </p:cNvSpPr>
          <p:nvPr>
            <p:ph type="title"/>
          </p:nvPr>
        </p:nvSpPr>
        <p:spPr/>
        <p:txBody>
          <a:bodyPr>
            <a:normAutofit fontScale="90000"/>
          </a:bodyPr>
          <a:lstStyle/>
          <a:p>
            <a:r>
              <a:rPr lang="en-US" altLang="zh-TW" smtClean="0"/>
              <a:t>High Dynamic Range (1/3)</a:t>
            </a:r>
            <a:endParaRPr lang="zh-TW" altLang="en-US" dirty="0"/>
          </a:p>
        </p:txBody>
      </p:sp>
      <p:sp>
        <p:nvSpPr>
          <p:cNvPr id="6" name="TextBox 5"/>
          <p:cNvSpPr txBox="1">
            <a:spLocks noChangeArrowheads="1"/>
          </p:cNvSpPr>
          <p:nvPr/>
        </p:nvSpPr>
        <p:spPr bwMode="auto">
          <a:xfrm>
            <a:off x="5486400" y="4171950"/>
            <a:ext cx="3495675" cy="246221"/>
          </a:xfrm>
          <a:prstGeom prst="rect">
            <a:avLst/>
          </a:prstGeom>
          <a:noFill/>
          <a:ln w="9525">
            <a:noFill/>
            <a:miter lim="800000"/>
            <a:headEnd/>
            <a:tailEnd/>
          </a:ln>
        </p:spPr>
        <p:txBody>
          <a:bodyPr wrap="square">
            <a:prstTxWarp prst="textNoShape">
              <a:avLst/>
            </a:prstTxWarp>
            <a:spAutoFit/>
          </a:bodyPr>
          <a:lstStyle/>
          <a:p>
            <a:pPr algn="r"/>
            <a:r>
              <a:rPr lang="en-US" sz="1000" dirty="0" smtClean="0">
                <a:hlinkClick r:id="rId3"/>
              </a:rPr>
              <a:t>http</a:t>
            </a:r>
            <a:r>
              <a:rPr lang="en-US" sz="1000" dirty="0">
                <a:hlinkClick r:id="rId3"/>
              </a:rPr>
              <a:t>://en.wikipedia.org/wiki/High_dynamic_range_imaging</a:t>
            </a:r>
            <a:endParaRPr lang="en-US" sz="1000" dirty="0">
              <a:latin typeface="+mj-lt"/>
            </a:endParaRPr>
          </a:p>
        </p:txBody>
      </p:sp>
      <p:pic>
        <p:nvPicPr>
          <p:cNvPr id="1026" name="Picture 2" descr="File:Leuk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550" y="1047750"/>
            <a:ext cx="4572000" cy="3034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2163">
                                            <p:txEl>
                                              <p:pRg st="2" end="2"/>
                                            </p:txEl>
                                          </p:spTgt>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3"/>
          <p:cNvSpPr>
            <a:spLocks noGrp="1" noChangeArrowheads="1"/>
          </p:cNvSpPr>
          <p:nvPr>
            <p:ph sz="quarter" idx="1"/>
          </p:nvPr>
        </p:nvSpPr>
        <p:spPr/>
        <p:txBody>
          <a:bodyPr/>
          <a:lstStyle/>
          <a:p>
            <a:r>
              <a:rPr lang="en-US" altLang="zh-TW" dirty="0" smtClean="0"/>
              <a:t>Can combine photos taken at different exposure levels into an aggregate HDR image with more overall contrast (higher dynamic range)</a:t>
            </a:r>
          </a:p>
          <a:p>
            <a:pPr lvl="1"/>
            <a:r>
              <a:rPr lang="en-US" altLang="zh-TW" dirty="0" smtClean="0"/>
              <a:t>Generally 32-bit image format (e.g., </a:t>
            </a:r>
            <a:r>
              <a:rPr lang="en-US" altLang="zh-TW" dirty="0" err="1" smtClean="0"/>
              <a:t>OpenEXR</a:t>
            </a:r>
            <a:r>
              <a:rPr lang="en-US" altLang="zh-TW" dirty="0" smtClean="0"/>
              <a:t> or RGBE)</a:t>
            </a:r>
          </a:p>
          <a:p>
            <a:pPr lvl="1"/>
            <a:r>
              <a:rPr lang="en-US" altLang="zh-TW" dirty="0" smtClean="0"/>
              <a:t>HDR and tone mapping are hot topics in rendering!</a:t>
            </a:r>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a:p>
        </p:txBody>
      </p:sp>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22</a:t>
            </a:fld>
            <a:r>
              <a:rPr lang="en-US" dirty="0" smtClean="0"/>
              <a:t>/57</a:t>
            </a:r>
            <a:endParaRPr lang="en-US" dirty="0"/>
          </a:p>
        </p:txBody>
      </p:sp>
      <p:sp>
        <p:nvSpPr>
          <p:cNvPr id="24578" name="Rectangle 33"/>
          <p:cNvSpPr>
            <a:spLocks noGrp="1" noChangeArrowheads="1"/>
          </p:cNvSpPr>
          <p:nvPr>
            <p:ph type="title"/>
          </p:nvPr>
        </p:nvSpPr>
        <p:spPr/>
        <p:txBody>
          <a:bodyPr>
            <a:normAutofit fontScale="90000"/>
          </a:bodyPr>
          <a:lstStyle/>
          <a:p>
            <a:r>
              <a:rPr lang="en-US" altLang="zh-TW" smtClean="0"/>
              <a:t>High Dynamic Range (2/3)</a:t>
            </a:r>
            <a:endParaRPr lang="zh-TW" altLang="en-US" dirty="0"/>
          </a:p>
        </p:txBody>
      </p:sp>
      <p:sp>
        <p:nvSpPr>
          <p:cNvPr id="33" name="TextBox 32"/>
          <p:cNvSpPr txBox="1">
            <a:spLocks noChangeArrowheads="1"/>
          </p:cNvSpPr>
          <p:nvPr/>
        </p:nvSpPr>
        <p:spPr bwMode="auto">
          <a:xfrm>
            <a:off x="3590000" y="4491752"/>
            <a:ext cx="19639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1000" dirty="0" smtClean="0"/>
              <a:t>(source: </a:t>
            </a:r>
            <a:r>
              <a:rPr lang="en-US" sz="1000" dirty="0" smtClean="0">
                <a:hlinkClick r:id="rId3"/>
              </a:rPr>
              <a:t>www.hdrsoft.com</a:t>
            </a:r>
            <a:r>
              <a:rPr lang="en-US" sz="1000" dirty="0"/>
              <a:t>)</a:t>
            </a:r>
          </a:p>
        </p:txBody>
      </p:sp>
      <p:pic>
        <p:nvPicPr>
          <p:cNvPr id="3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161" y="2571747"/>
            <a:ext cx="1177139" cy="176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075" y="2570436"/>
            <a:ext cx="1177082" cy="176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1050" y="2600322"/>
            <a:ext cx="1177139" cy="176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949" y="1994189"/>
            <a:ext cx="1745933" cy="261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Cross 37"/>
          <p:cNvSpPr/>
          <p:nvPr/>
        </p:nvSpPr>
        <p:spPr>
          <a:xfrm>
            <a:off x="2200275" y="3264188"/>
            <a:ext cx="228600" cy="171450"/>
          </a:xfrm>
          <a:prstGeom prst="plus">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39" name="Cross 38"/>
          <p:cNvSpPr/>
          <p:nvPr/>
        </p:nvSpPr>
        <p:spPr>
          <a:xfrm>
            <a:off x="4119819" y="3303639"/>
            <a:ext cx="228600" cy="171450"/>
          </a:xfrm>
          <a:prstGeom prst="plus">
            <a:avLst/>
          </a:prstGeom>
        </p:spPr>
        <p:style>
          <a:lnRef idx="3">
            <a:schemeClr val="lt1"/>
          </a:lnRef>
          <a:fillRef idx="1">
            <a:schemeClr val="dk1"/>
          </a:fillRef>
          <a:effectRef idx="1">
            <a:schemeClr val="dk1"/>
          </a:effectRef>
          <a:fontRef idx="minor">
            <a:schemeClr val="lt1"/>
          </a:fontRef>
        </p:style>
        <p:txBody>
          <a:bodyPr anchor="ctr"/>
          <a:lstStyle/>
          <a:p>
            <a:pPr algn="ctr">
              <a:defRPr/>
            </a:pPr>
            <a:endParaRPr lang="en-US"/>
          </a:p>
        </p:txBody>
      </p:sp>
      <p:sp>
        <p:nvSpPr>
          <p:cNvPr id="4" name="Right Arrow 3"/>
          <p:cNvSpPr/>
          <p:nvPr/>
        </p:nvSpPr>
        <p:spPr>
          <a:xfrm>
            <a:off x="6134100" y="3200400"/>
            <a:ext cx="457200" cy="342900"/>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p:bldP spid="38" grpId="0" animBg="1"/>
      <p:bldP spid="39"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1" name="Content Placeholder 2"/>
              <p:cNvSpPr>
                <a:spLocks noGrp="1"/>
              </p:cNvSpPr>
              <p:nvPr>
                <p:ph sz="quarter" idx="1"/>
              </p:nvPr>
            </p:nvSpPr>
            <p:spPr/>
            <p:txBody>
              <a:bodyPr>
                <a:normAutofit fontScale="92500" lnSpcReduction="10000"/>
              </a:bodyPr>
              <a:lstStyle/>
              <a:p>
                <a:r>
                  <a:rPr lang="en-US" altLang="zh-TW" dirty="0" smtClean="0"/>
                  <a:t>To avoid the inevitable, </a:t>
                </a:r>
                <a:r>
                  <a:rPr lang="en-US" altLang="zh-TW" dirty="0" err="1" smtClean="0"/>
                  <a:t>lossy</a:t>
                </a:r>
                <a:r>
                  <a:rPr lang="en-US" altLang="zh-TW" dirty="0" smtClean="0"/>
                  <a:t> compression that occurs when squeezing a huge DR taken by a camera into, typically, 255 discrete intensity bins, cut the DR into </a:t>
                </a:r>
                <a14:m>
                  <m:oMath xmlns:m="http://schemas.openxmlformats.org/officeDocument/2006/math">
                    <m:r>
                      <a:rPr lang="en-US" altLang="zh-TW" b="0" i="1" smtClean="0">
                        <a:latin typeface="Cambria Math"/>
                      </a:rPr>
                      <m:t>𝑛</m:t>
                    </m:r>
                  </m:oMath>
                </a14:m>
                <a:r>
                  <a:rPr lang="en-US" altLang="zh-TW" dirty="0" smtClean="0"/>
                  <a:t> sub-intervals and encode each into its own separate image.  </a:t>
                </a:r>
              </a:p>
              <a:p>
                <a:r>
                  <a:rPr lang="en-US" altLang="zh-TW" dirty="0" smtClean="0"/>
                  <a:t>Then use a function to emphasize the most representative sub-interval and either clamp the values to a min and max I value or allow a little discrimination of values outside the chosen sub-interval.  This function is called the tone map.  </a:t>
                </a:r>
              </a:p>
              <a:p>
                <a:r>
                  <a:rPr lang="en-US" altLang="zh-TW" dirty="0" smtClean="0"/>
                  <a:t>Expensive displays with many more intensity levels specially designed for HDR images produce incredibly rich images. For example, LG has developed LCD monitors claiming contrast ratios of 5,000,000:1!</a:t>
                </a:r>
              </a:p>
              <a:p>
                <a:pPr lvl="1"/>
                <a:r>
                  <a:rPr lang="en-US" dirty="0" smtClean="0">
                    <a:hlinkClick r:id="rId3"/>
                  </a:rPr>
                  <a:t>(http</a:t>
                </a:r>
                <a:r>
                  <a:rPr lang="en-US" dirty="0">
                    <a:hlinkClick r:id="rId3"/>
                  </a:rPr>
                  <a:t>://www.lgsolutions.com/__</a:t>
                </a:r>
                <a:r>
                  <a:rPr lang="en-US" dirty="0" smtClean="0">
                    <a:hlinkClick r:id="rId3"/>
                  </a:rPr>
                  <a:t>downloads/pdf/eb2242t041232pr.pdf</a:t>
                </a:r>
                <a:r>
                  <a:rPr lang="en-US" dirty="0" smtClean="0"/>
                  <a:t>)</a:t>
                </a:r>
                <a:endParaRPr lang="en-US" altLang="zh-TW" dirty="0" smtClean="0"/>
              </a:p>
              <a:p>
                <a:pPr lvl="1"/>
                <a:r>
                  <a:rPr lang="en-US" altLang="zh-TW" dirty="0" smtClean="0"/>
                  <a:t>Individually modulated LED pixels allow for true blacks, “infinite” contrast ratios</a:t>
                </a:r>
              </a:p>
            </p:txBody>
          </p:sp>
        </mc:Choice>
        <mc:Fallback xmlns="">
          <p:sp>
            <p:nvSpPr>
              <p:cNvPr id="22531" name="Content Placeholder 2"/>
              <p:cNvSpPr>
                <a:spLocks noGrp="1" noRot="1" noChangeAspect="1" noMove="1" noResize="1" noEditPoints="1" noAdjustHandles="1" noChangeArrowheads="1" noChangeShapeType="1" noTextEdit="1"/>
              </p:cNvSpPr>
              <p:nvPr>
                <p:ph sz="quarter" idx="1"/>
              </p:nvPr>
            </p:nvSpPr>
            <p:spPr>
              <a:blipFill rotWithShape="1">
                <a:blip r:embed="rId4"/>
                <a:stretch>
                  <a:fillRect l="-148" t="-1692" r="-963"/>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23</a:t>
            </a:fld>
            <a:r>
              <a:rPr lang="en-US" dirty="0" smtClean="0"/>
              <a:t>/57</a:t>
            </a:r>
            <a:endParaRPr lang="en-US" dirty="0"/>
          </a:p>
        </p:txBody>
      </p:sp>
      <p:sp>
        <p:nvSpPr>
          <p:cNvPr id="25602" name="Title 1"/>
          <p:cNvSpPr>
            <a:spLocks noGrp="1"/>
          </p:cNvSpPr>
          <p:nvPr>
            <p:ph type="title"/>
          </p:nvPr>
        </p:nvSpPr>
        <p:spPr/>
        <p:txBody>
          <a:bodyPr>
            <a:normAutofit fontScale="90000"/>
          </a:bodyPr>
          <a:lstStyle/>
          <a:p>
            <a:r>
              <a:rPr lang="en-US" altLang="zh-TW" smtClean="0"/>
              <a:t>High Dynamic Range (3/3)</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53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zh-TW" dirty="0"/>
              <a:t>Inside a </a:t>
            </a:r>
            <a:r>
              <a:rPr lang="en-US" altLang="zh-TW" dirty="0" smtClean="0"/>
              <a:t>CRT</a:t>
            </a:r>
            <a:endParaRPr lang="en-US" dirty="0"/>
          </a:p>
        </p:txBody>
      </p:sp>
      <p:pic>
        <p:nvPicPr>
          <p:cNvPr id="23" name="Picture 4" descr="06crtmon"/>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95400" y="800101"/>
            <a:ext cx="3667125" cy="2628900"/>
          </a:xfrm>
        </p:spPr>
      </p:pic>
      <p:pic>
        <p:nvPicPr>
          <p:cNvPr id="26" name="Picture 7" descr="06gun"/>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79070" y="3512163"/>
            <a:ext cx="2724150" cy="1247775"/>
          </a:xfrm>
        </p:spPr>
      </p:pic>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24</a:t>
            </a:fld>
            <a:r>
              <a:rPr lang="en-US" dirty="0" smtClean="0"/>
              <a:t>/57</a:t>
            </a:r>
            <a:endParaRPr lang="en-US" dirty="0"/>
          </a:p>
        </p:txBody>
      </p:sp>
      <p:pic>
        <p:nvPicPr>
          <p:cNvPr id="22" name="Picture 11" descr="06ma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5697" y="3368041"/>
            <a:ext cx="1980248" cy="130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Line 17"/>
          <p:cNvSpPr>
            <a:spLocks noChangeShapeType="1"/>
          </p:cNvSpPr>
          <p:nvPr/>
        </p:nvSpPr>
        <p:spPr bwMode="auto">
          <a:xfrm>
            <a:off x="1219200" y="2743200"/>
            <a:ext cx="228600" cy="685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8"/>
          <p:cNvSpPr>
            <a:spLocks noChangeShapeType="1"/>
          </p:cNvSpPr>
          <p:nvPr/>
        </p:nvSpPr>
        <p:spPr bwMode="auto">
          <a:xfrm>
            <a:off x="1447800" y="3429000"/>
            <a:ext cx="2895600" cy="1714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Freeform 13"/>
          <p:cNvSpPr>
            <a:spLocks/>
          </p:cNvSpPr>
          <p:nvPr/>
        </p:nvSpPr>
        <p:spPr bwMode="auto">
          <a:xfrm>
            <a:off x="864393" y="1337310"/>
            <a:ext cx="785813" cy="1028700"/>
          </a:xfrm>
          <a:custGeom>
            <a:avLst/>
            <a:gdLst>
              <a:gd name="T0" fmla="*/ 2147483647 w 503"/>
              <a:gd name="T1" fmla="*/ 0 h 882"/>
              <a:gd name="T2" fmla="*/ 0 w 503"/>
              <a:gd name="T3" fmla="*/ 2147483647 h 882"/>
              <a:gd name="T4" fmla="*/ 0 60000 65536"/>
              <a:gd name="T5" fmla="*/ 0 60000 65536"/>
              <a:gd name="T6" fmla="*/ 0 w 503"/>
              <a:gd name="T7" fmla="*/ 0 h 882"/>
              <a:gd name="T8" fmla="*/ 503 w 503"/>
              <a:gd name="T9" fmla="*/ 882 h 882"/>
            </a:gdLst>
            <a:ahLst/>
            <a:cxnLst>
              <a:cxn ang="T4">
                <a:pos x="T0" y="T1"/>
              </a:cxn>
              <a:cxn ang="T5">
                <a:pos x="T2" y="T3"/>
              </a:cxn>
            </a:cxnLst>
            <a:rect l="T6" t="T7" r="T8" b="T9"/>
            <a:pathLst>
              <a:path w="503" h="882">
                <a:moveTo>
                  <a:pt x="503" y="0"/>
                </a:moveTo>
                <a:lnTo>
                  <a:pt x="0" y="882"/>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Freeform 15"/>
          <p:cNvSpPr>
            <a:spLocks/>
          </p:cNvSpPr>
          <p:nvPr/>
        </p:nvSpPr>
        <p:spPr bwMode="auto">
          <a:xfrm>
            <a:off x="855028" y="2374107"/>
            <a:ext cx="341312" cy="1188244"/>
          </a:xfrm>
          <a:custGeom>
            <a:avLst/>
            <a:gdLst>
              <a:gd name="T0" fmla="*/ 0 w 215"/>
              <a:gd name="T1" fmla="*/ 0 h 998"/>
              <a:gd name="T2" fmla="*/ 2147483647 w 215"/>
              <a:gd name="T3" fmla="*/ 2147483647 h 998"/>
              <a:gd name="T4" fmla="*/ 0 60000 65536"/>
              <a:gd name="T5" fmla="*/ 0 60000 65536"/>
              <a:gd name="T6" fmla="*/ 0 w 215"/>
              <a:gd name="T7" fmla="*/ 0 h 998"/>
              <a:gd name="T8" fmla="*/ 215 w 215"/>
              <a:gd name="T9" fmla="*/ 998 h 998"/>
            </a:gdLst>
            <a:ahLst/>
            <a:cxnLst>
              <a:cxn ang="T4">
                <a:pos x="T0" y="T1"/>
              </a:cxn>
              <a:cxn ang="T5">
                <a:pos x="T2" y="T3"/>
              </a:cxn>
            </a:cxnLst>
            <a:rect l="T6" t="T7" r="T8" b="T9"/>
            <a:pathLst>
              <a:path w="215" h="998">
                <a:moveTo>
                  <a:pt x="0" y="0"/>
                </a:moveTo>
                <a:lnTo>
                  <a:pt x="215" y="998"/>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Line 16"/>
          <p:cNvSpPr>
            <a:spLocks noChangeShapeType="1"/>
          </p:cNvSpPr>
          <p:nvPr/>
        </p:nvSpPr>
        <p:spPr bwMode="auto">
          <a:xfrm>
            <a:off x="1219200" y="2743200"/>
            <a:ext cx="762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Text Box 20"/>
          <p:cNvSpPr txBox="1">
            <a:spLocks noChangeArrowheads="1"/>
          </p:cNvSpPr>
          <p:nvPr/>
        </p:nvSpPr>
        <p:spPr bwMode="auto">
          <a:xfrm>
            <a:off x="2438400" y="4663678"/>
            <a:ext cx="6096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algn="ctr" eaLnBrk="1" hangingPunct="1"/>
            <a:r>
              <a:rPr lang="en-US" altLang="zh-TW" sz="1200" dirty="0">
                <a:ea typeface="新細明體" pitchFamily="18" charset="-120"/>
              </a:rPr>
              <a:t>Cool pictures: </a:t>
            </a:r>
            <a:r>
              <a:rPr lang="en-US" altLang="zh-TW" sz="1200" u="sng" dirty="0">
                <a:solidFill>
                  <a:schemeClr val="hlink"/>
                </a:solidFill>
                <a:ea typeface="新細明體" pitchFamily="18" charset="-120"/>
              </a:rPr>
              <a:t>http://www.pctechguide.com/06crtmon.htm</a:t>
            </a:r>
            <a:r>
              <a:rPr lang="en-US" altLang="zh-TW" sz="1200" dirty="0">
                <a:ea typeface="新細明體" pitchFamily="18" charset="-120"/>
              </a:rPr>
              <a:t> </a:t>
            </a:r>
          </a:p>
          <a:p>
            <a:pPr algn="ctr" eaLnBrk="1" hangingPunct="1"/>
            <a:r>
              <a:rPr lang="en-US" altLang="zh-TW" sz="1200" dirty="0">
                <a:ea typeface="新細明體" pitchFamily="18" charset="-120"/>
              </a:rPr>
              <a:t>Block diagram : </a:t>
            </a:r>
            <a:r>
              <a:rPr lang="en-US" altLang="zh-TW" sz="1200" u="sng" dirty="0">
                <a:solidFill>
                  <a:schemeClr val="hlink"/>
                </a:solidFill>
                <a:ea typeface="新細明體" pitchFamily="18" charset="-120"/>
              </a:rPr>
              <a:t>http://www.tpub.com/neets/book18/</a:t>
            </a:r>
          </a:p>
          <a:p>
            <a:pPr eaLnBrk="1" hangingPunct="1"/>
            <a:endParaRPr lang="zh-TW" altLang="en-US" sz="1200" dirty="0">
              <a:ea typeface="新細明體" pitchFamily="18" charset="-120"/>
            </a:endParaRPr>
          </a:p>
        </p:txBody>
      </p:sp>
      <p:sp>
        <p:nvSpPr>
          <p:cNvPr id="33" name="TextBox 13"/>
          <p:cNvSpPr txBox="1">
            <a:spLocks noChangeArrowheads="1"/>
          </p:cNvSpPr>
          <p:nvPr/>
        </p:nvSpPr>
        <p:spPr bwMode="auto">
          <a:xfrm>
            <a:off x="4876800" y="1360547"/>
            <a:ext cx="17526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1400" b="1" dirty="0">
                <a:solidFill>
                  <a:srgbClr val="FF0000"/>
                </a:solidFill>
              </a:rPr>
              <a:t>Phosphor's light output decays exponentially; </a:t>
            </a:r>
            <a:r>
              <a:rPr lang="en-US" sz="1400" b="1" dirty="0" smtClean="0">
                <a:solidFill>
                  <a:srgbClr val="FF0000"/>
                </a:solidFill>
              </a:rPr>
              <a:t>thus refresh </a:t>
            </a:r>
            <a:r>
              <a:rPr lang="en-US" sz="1400" b="1" dirty="0">
                <a:solidFill>
                  <a:srgbClr val="FF0000"/>
                </a:solidFill>
              </a:rPr>
              <a:t>at &gt;= 60Hz</a:t>
            </a:r>
          </a:p>
        </p:txBody>
      </p:sp>
      <p:pic>
        <p:nvPicPr>
          <p:cNvPr id="34" name="Picture 10" descr="0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72649"/>
            <a:ext cx="2313432" cy="139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9" descr="electron-gun-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978943"/>
            <a:ext cx="28575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25</a:t>
            </a:fld>
            <a:r>
              <a:rPr lang="en-US" dirty="0" smtClean="0"/>
              <a:t>/57</a:t>
            </a:r>
            <a:endParaRPr lang="en-US" dirty="0"/>
          </a:p>
        </p:txBody>
      </p:sp>
      <p:sp>
        <p:nvSpPr>
          <p:cNvPr id="382998" name="Rectangle 22"/>
          <p:cNvSpPr>
            <a:spLocks noGrp="1" noChangeArrowheads="1"/>
          </p:cNvSpPr>
          <p:nvPr>
            <p:ph sz="quarter" idx="1"/>
          </p:nvPr>
        </p:nvSpPr>
        <p:spPr>
          <a:xfrm>
            <a:off x="457199" y="1085850"/>
            <a:ext cx="4419601" cy="3600450"/>
          </a:xfrm>
        </p:spPr>
        <p:txBody>
          <a:bodyPr>
            <a:noAutofit/>
          </a:bodyPr>
          <a:lstStyle/>
          <a:p>
            <a:pPr>
              <a:lnSpc>
                <a:spcPct val="110000"/>
              </a:lnSpc>
              <a:spcBef>
                <a:spcPts val="0"/>
              </a:spcBef>
            </a:pPr>
            <a:r>
              <a:rPr lang="en-US" altLang="zh-TW" sz="1500" i="1" dirty="0">
                <a:ea typeface="新細明體" pitchFamily="18" charset="-120"/>
              </a:rPr>
              <a:t>Backlight</a:t>
            </a:r>
            <a:r>
              <a:rPr lang="en-US" altLang="zh-TW" sz="1500" dirty="0">
                <a:ea typeface="新細明體" pitchFamily="18" charset="-120"/>
              </a:rPr>
              <a:t> </a:t>
            </a:r>
            <a:r>
              <a:rPr lang="en-US" altLang="zh-TW" sz="1500" dirty="0" smtClean="0">
                <a:ea typeface="新細明體" pitchFamily="18" charset="-120"/>
              </a:rPr>
              <a:t>made by LEDs and diffuser layer provides </a:t>
            </a:r>
            <a:r>
              <a:rPr lang="en-US" altLang="zh-TW" sz="1500" dirty="0">
                <a:ea typeface="新細明體" pitchFamily="18" charset="-120"/>
              </a:rPr>
              <a:t>(whitish) </a:t>
            </a:r>
            <a:r>
              <a:rPr lang="en-US" altLang="zh-TW" sz="1500" dirty="0" smtClean="0">
                <a:ea typeface="新細明體" pitchFamily="18" charset="-120"/>
              </a:rPr>
              <a:t>flood lighting of entire screen</a:t>
            </a:r>
            <a:endParaRPr lang="en-US" altLang="zh-TW" sz="1500" dirty="0">
              <a:ea typeface="新細明體" pitchFamily="18" charset="-120"/>
            </a:endParaRPr>
          </a:p>
          <a:p>
            <a:pPr>
              <a:lnSpc>
                <a:spcPct val="110000"/>
              </a:lnSpc>
              <a:spcBef>
                <a:spcPts val="0"/>
              </a:spcBef>
            </a:pPr>
            <a:r>
              <a:rPr lang="en-US" altLang="zh-TW" sz="1500" i="1" dirty="0">
                <a:ea typeface="新細明體" pitchFamily="18" charset="-120"/>
              </a:rPr>
              <a:t>Polarizer</a:t>
            </a:r>
            <a:r>
              <a:rPr lang="en-US" altLang="zh-TW" sz="1500" dirty="0">
                <a:ea typeface="新細明體" pitchFamily="18" charset="-120"/>
              </a:rPr>
              <a:t> filters light, allows only certain light with desired direction to pass</a:t>
            </a:r>
          </a:p>
          <a:p>
            <a:pPr>
              <a:lnSpc>
                <a:spcPct val="110000"/>
              </a:lnSpc>
              <a:spcBef>
                <a:spcPts val="0"/>
              </a:spcBef>
            </a:pPr>
            <a:r>
              <a:rPr lang="en-US" altLang="zh-TW" sz="1500" i="1" dirty="0">
                <a:ea typeface="新細明體" pitchFamily="18" charset="-120"/>
              </a:rPr>
              <a:t>TFT matrix</a:t>
            </a:r>
            <a:r>
              <a:rPr lang="en-US" altLang="zh-TW" sz="1500" dirty="0">
                <a:ea typeface="新細明體" pitchFamily="18" charset="-120"/>
              </a:rPr>
              <a:t>: transistors and capacitors at each pixel to change the voltage that bends the light</a:t>
            </a:r>
          </a:p>
          <a:p>
            <a:pPr>
              <a:lnSpc>
                <a:spcPct val="110000"/>
              </a:lnSpc>
              <a:spcBef>
                <a:spcPts val="0"/>
              </a:spcBef>
            </a:pPr>
            <a:r>
              <a:rPr lang="en-US" altLang="zh-TW" sz="1500" i="1" dirty="0">
                <a:ea typeface="新細明體" pitchFamily="18" charset="-120"/>
              </a:rPr>
              <a:t>Liquid Crystal </a:t>
            </a:r>
            <a:r>
              <a:rPr lang="en-US" altLang="zh-TW" sz="1500" dirty="0">
                <a:ea typeface="新細明體" pitchFamily="18" charset="-120"/>
              </a:rPr>
              <a:t>controls direction of light, allow between 0 and 100% through second polarizer</a:t>
            </a:r>
          </a:p>
          <a:p>
            <a:pPr>
              <a:lnSpc>
                <a:spcPct val="110000"/>
              </a:lnSpc>
              <a:spcBef>
                <a:spcPts val="0"/>
              </a:spcBef>
            </a:pPr>
            <a:r>
              <a:rPr lang="en-US" altLang="zh-TW" sz="1500" i="1" dirty="0">
                <a:ea typeface="新細明體" pitchFamily="18" charset="-120"/>
              </a:rPr>
              <a:t>Color Filter </a:t>
            </a:r>
            <a:r>
              <a:rPr lang="en-US" altLang="zh-TW" sz="1500" dirty="0">
                <a:ea typeface="新細明體" pitchFamily="18" charset="-120"/>
              </a:rPr>
              <a:t>gives each </a:t>
            </a:r>
            <a:r>
              <a:rPr lang="en-US" altLang="zh-TW" sz="1500" dirty="0" err="1">
                <a:ea typeface="新細明體" pitchFamily="18" charset="-120"/>
              </a:rPr>
              <a:t>subpixel</a:t>
            </a:r>
            <a:r>
              <a:rPr lang="en-US" altLang="zh-TW" sz="1500" dirty="0">
                <a:ea typeface="新細明體" pitchFamily="18" charset="-120"/>
              </a:rPr>
              <a:t> in (R,G,B) triad its color. </a:t>
            </a:r>
            <a:r>
              <a:rPr lang="en-US" altLang="zh-TW" sz="1500" dirty="0" err="1">
                <a:ea typeface="新細明體" pitchFamily="18" charset="-120"/>
              </a:rPr>
              <a:t>Subpixel</a:t>
            </a:r>
            <a:r>
              <a:rPr lang="en-US" altLang="zh-TW" sz="1500" dirty="0">
                <a:ea typeface="新細明體" pitchFamily="18" charset="-120"/>
              </a:rPr>
              <a:t> addressing used in </a:t>
            </a:r>
            <a:r>
              <a:rPr lang="en-US" altLang="zh-TW" sz="1500" dirty="0" smtClean="0">
                <a:ea typeface="新細明體" pitchFamily="18" charset="-120"/>
              </a:rPr>
              <a:t>anti-aliasing</a:t>
            </a:r>
            <a:endParaRPr lang="en-US" altLang="zh-TW" sz="1500" dirty="0">
              <a:ea typeface="新細明體" pitchFamily="18" charset="-120"/>
            </a:endParaRPr>
          </a:p>
          <a:p>
            <a:pPr>
              <a:lnSpc>
                <a:spcPct val="110000"/>
              </a:lnSpc>
              <a:spcBef>
                <a:spcPts val="0"/>
              </a:spcBef>
            </a:pPr>
            <a:r>
              <a:rPr lang="en-US" altLang="zh-TW" sz="1500" dirty="0" smtClean="0">
                <a:ea typeface="新細明體" pitchFamily="18" charset="-120"/>
              </a:rPr>
              <a:t>Video: </a:t>
            </a:r>
            <a:r>
              <a:rPr lang="en-US" sz="1200" dirty="0">
                <a:hlinkClick r:id="rId3"/>
              </a:rPr>
              <a:t>http://www.youtube.com/watch?v=jiejNAUwcQ8</a:t>
            </a:r>
            <a:endParaRPr lang="en-US" altLang="zh-TW" sz="1200" dirty="0" smtClean="0">
              <a:ea typeface="新細明體" pitchFamily="18" charset="-120"/>
            </a:endParaRPr>
          </a:p>
        </p:txBody>
      </p:sp>
      <p:sp>
        <p:nvSpPr>
          <p:cNvPr id="27651" name="Rectangle 2"/>
          <p:cNvSpPr>
            <a:spLocks noGrp="1" noChangeArrowheads="1"/>
          </p:cNvSpPr>
          <p:nvPr>
            <p:ph type="title"/>
          </p:nvPr>
        </p:nvSpPr>
        <p:spPr>
          <a:xfrm>
            <a:off x="457200" y="666750"/>
            <a:ext cx="8229600" cy="457200"/>
          </a:xfrm>
        </p:spPr>
        <p:txBody>
          <a:bodyPr>
            <a:normAutofit fontScale="90000"/>
          </a:bodyPr>
          <a:lstStyle/>
          <a:p>
            <a:r>
              <a:rPr lang="en-US" altLang="zh-TW" dirty="0" smtClean="0"/>
              <a:t>Inside an LCD</a:t>
            </a:r>
            <a:br>
              <a:rPr lang="en-US" altLang="zh-TW" dirty="0" smtClean="0"/>
            </a:br>
            <a:endParaRPr lang="en-US" altLang="zh-TW" dirty="0"/>
          </a:p>
        </p:txBody>
      </p:sp>
      <p:pic>
        <p:nvPicPr>
          <p:cNvPr id="50" name="Picture 7" descr="lcd_explanation"/>
          <p:cNvPicPr>
            <a:picLocks noChangeAspect="1" noChangeArrowheads="1"/>
          </p:cNvPicPr>
          <p:nvPr/>
        </p:nvPicPr>
        <p:blipFill>
          <a:blip r:embed="rId4">
            <a:extLst>
              <a:ext uri="{28A0092B-C50C-407E-A947-70E740481C1C}">
                <a14:useLocalDpi xmlns:a14="http://schemas.microsoft.com/office/drawing/2010/main" val="0"/>
              </a:ext>
            </a:extLst>
          </a:blip>
          <a:srcRect l="4082" t="-1697" r="23470" b="10074"/>
          <a:stretch>
            <a:fillRect/>
          </a:stretch>
        </p:blipFill>
        <p:spPr bwMode="auto">
          <a:xfrm>
            <a:off x="5257800" y="1085851"/>
            <a:ext cx="3759486" cy="285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31"/>
          <p:cNvSpPr txBox="1">
            <a:spLocks noChangeArrowheads="1"/>
          </p:cNvSpPr>
          <p:nvPr/>
        </p:nvSpPr>
        <p:spPr bwMode="auto">
          <a:xfrm>
            <a:off x="5161269" y="4038024"/>
            <a:ext cx="395254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algn="ctr" eaLnBrk="1" hangingPunct="1"/>
            <a:r>
              <a:rPr lang="en-US" altLang="zh-TW" sz="1300" i="1" dirty="0">
                <a:ea typeface="新細明體" pitchFamily="18" charset="-120"/>
              </a:rPr>
              <a:t>Picture </a:t>
            </a:r>
            <a:r>
              <a:rPr lang="en-US" altLang="zh-TW" sz="1300" i="1" dirty="0" smtClean="0">
                <a:ea typeface="新細明體" pitchFamily="18" charset="-120"/>
              </a:rPr>
              <a:t>source </a:t>
            </a:r>
            <a:r>
              <a:rPr lang="en-US" altLang="zh-TW" sz="1300" i="1" dirty="0" smtClean="0">
                <a:ea typeface="新細明體" pitchFamily="18" charset="-120"/>
                <a:hlinkClick r:id="rId5"/>
              </a:rPr>
              <a:t>http</a:t>
            </a:r>
            <a:r>
              <a:rPr lang="en-US" altLang="zh-TW" sz="1300" i="1" dirty="0">
                <a:ea typeface="新細明體" pitchFamily="18" charset="-120"/>
                <a:hlinkClick r:id="rId5"/>
              </a:rPr>
              <a:t>://www.teac.com.au/pages/howdoesanlcdwork</a:t>
            </a:r>
            <a:endParaRPr lang="zh-TW" altLang="en-US" sz="1300" i="1" dirty="0">
              <a:ea typeface="新細明體"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29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29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29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29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29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29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99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sz="quarter" idx="1"/>
          </p:nvPr>
        </p:nvSpPr>
        <p:spPr>
          <a:xfrm>
            <a:off x="914400" y="971550"/>
            <a:ext cx="7315200" cy="3771900"/>
          </a:xfrm>
        </p:spPr>
        <p:txBody>
          <a:bodyPr>
            <a:normAutofit fontScale="92500" lnSpcReduction="10000"/>
          </a:bodyPr>
          <a:lstStyle/>
          <a:p>
            <a:pPr eaLnBrk="1" hangingPunct="1">
              <a:lnSpc>
                <a:spcPct val="90000"/>
              </a:lnSpc>
            </a:pPr>
            <a:r>
              <a:rPr lang="en-US" altLang="zh-TW" sz="1600" i="1" dirty="0" smtClean="0">
                <a:ea typeface="新細明體" charset="-120"/>
                <a:cs typeface="新細明體" charset="-120"/>
              </a:rPr>
              <a:t>Hue</a:t>
            </a:r>
            <a:r>
              <a:rPr lang="en-US" altLang="zh-TW" sz="1600" dirty="0" smtClean="0">
                <a:ea typeface="新細明體" charset="-120"/>
                <a:cs typeface="新細明體" charset="-120"/>
              </a:rPr>
              <a:t> distinguishes among colors (e.g., red, green, purple, and yellow)</a:t>
            </a:r>
          </a:p>
          <a:p>
            <a:pPr eaLnBrk="1" hangingPunct="1">
              <a:lnSpc>
                <a:spcPct val="90000"/>
              </a:lnSpc>
            </a:pPr>
            <a:r>
              <a:rPr lang="en-US" altLang="zh-TW" sz="1600" i="1" dirty="0" smtClean="0">
                <a:ea typeface="新細明體" charset="-120"/>
                <a:cs typeface="新細明體" charset="-120"/>
              </a:rPr>
              <a:t>Saturation</a:t>
            </a:r>
            <a:r>
              <a:rPr lang="en-US" altLang="zh-TW" sz="1600" dirty="0" smtClean="0">
                <a:ea typeface="新細明體" charset="-120"/>
                <a:cs typeface="新細明體" charset="-120"/>
              </a:rPr>
              <a:t> refers to how </a:t>
            </a:r>
            <a:r>
              <a:rPr lang="en-US" altLang="zh-TW" sz="1600" dirty="0" smtClean="0">
                <a:solidFill>
                  <a:srgbClr val="FF0000"/>
                </a:solidFill>
                <a:ea typeface="新細明體" charset="-120"/>
                <a:cs typeface="新細明體" charset="-120"/>
              </a:rPr>
              <a:t>pure</a:t>
            </a:r>
            <a:r>
              <a:rPr lang="en-US" altLang="zh-TW" sz="1600" dirty="0" smtClean="0">
                <a:ea typeface="新細明體" charset="-120"/>
                <a:cs typeface="新細明體" charset="-120"/>
              </a:rPr>
              <a:t> the color is, how much white/gray is mixed with it</a:t>
            </a:r>
          </a:p>
          <a:p>
            <a:pPr lvl="1" eaLnBrk="1" hangingPunct="1">
              <a:lnSpc>
                <a:spcPct val="90000"/>
              </a:lnSpc>
            </a:pPr>
            <a:r>
              <a:rPr lang="en-US" altLang="zh-TW" sz="1700" dirty="0" smtClean="0">
                <a:ea typeface="新細明體" charset="-120"/>
                <a:cs typeface="新細明體" charset="-120"/>
              </a:rPr>
              <a:t>red saturated; pink unsaturated </a:t>
            </a:r>
          </a:p>
          <a:p>
            <a:pPr lvl="1" eaLnBrk="1" hangingPunct="1">
              <a:lnSpc>
                <a:spcPct val="90000"/>
              </a:lnSpc>
            </a:pPr>
            <a:r>
              <a:rPr lang="en-US" altLang="zh-TW" sz="1700" dirty="0" smtClean="0">
                <a:ea typeface="新細明體" charset="-120"/>
                <a:cs typeface="新細明體" charset="-120"/>
              </a:rPr>
              <a:t>royal blue saturated; sky blue unsaturated</a:t>
            </a:r>
          </a:p>
          <a:p>
            <a:pPr lvl="1" eaLnBrk="1" hangingPunct="1">
              <a:lnSpc>
                <a:spcPct val="90000"/>
              </a:lnSpc>
            </a:pPr>
            <a:r>
              <a:rPr lang="en-US" altLang="zh-TW" sz="1700" dirty="0">
                <a:ea typeface="新細明體" charset="-120"/>
                <a:cs typeface="新細明體" charset="-120"/>
              </a:rPr>
              <a:t>P</a:t>
            </a:r>
            <a:r>
              <a:rPr lang="en-US" altLang="zh-TW" sz="1700" dirty="0" smtClean="0">
                <a:ea typeface="新細明體" charset="-120"/>
                <a:cs typeface="新細明體" charset="-120"/>
              </a:rPr>
              <a:t>astels are less vivid and less intense</a:t>
            </a:r>
          </a:p>
          <a:p>
            <a:pPr eaLnBrk="1" hangingPunct="1">
              <a:lnSpc>
                <a:spcPct val="90000"/>
              </a:lnSpc>
            </a:pPr>
            <a:r>
              <a:rPr lang="en-US" altLang="zh-TW" sz="1600" i="1" dirty="0" smtClean="0">
                <a:ea typeface="新細明體" charset="-120"/>
                <a:cs typeface="新細明體" charset="-120"/>
              </a:rPr>
              <a:t>Lightness:</a:t>
            </a:r>
            <a:r>
              <a:rPr lang="en-US" altLang="zh-TW" sz="1600" dirty="0" smtClean="0">
                <a:ea typeface="新細明體" charset="-120"/>
                <a:cs typeface="新細明體" charset="-120"/>
              </a:rPr>
              <a:t> perceived achromatic intensity of </a:t>
            </a:r>
            <a:r>
              <a:rPr lang="en-US" altLang="zh-TW" sz="1600" u="sng" dirty="0" smtClean="0">
                <a:ea typeface="新細明體" charset="-120"/>
                <a:cs typeface="新細明體" charset="-120"/>
              </a:rPr>
              <a:t>reflecting</a:t>
            </a:r>
            <a:r>
              <a:rPr lang="en-US" altLang="zh-TW" sz="1600" dirty="0" smtClean="0">
                <a:ea typeface="新細明體" charset="-120"/>
                <a:cs typeface="新細明體" charset="-120"/>
              </a:rPr>
              <a:t> object</a:t>
            </a:r>
          </a:p>
          <a:p>
            <a:pPr eaLnBrk="1" hangingPunct="1">
              <a:lnSpc>
                <a:spcPct val="90000"/>
              </a:lnSpc>
            </a:pPr>
            <a:r>
              <a:rPr lang="en-US" altLang="zh-TW" sz="1600" i="1" dirty="0" smtClean="0">
                <a:ea typeface="新細明體" charset="-120"/>
                <a:cs typeface="新細明體" charset="-120"/>
              </a:rPr>
              <a:t>Brightness:</a:t>
            </a:r>
            <a:r>
              <a:rPr lang="en-US" altLang="zh-TW" sz="1600" dirty="0" smtClean="0">
                <a:ea typeface="新細明體" charset="-120"/>
                <a:cs typeface="新細明體" charset="-120"/>
              </a:rPr>
              <a:t> perceived intensity of a </a:t>
            </a:r>
            <a:r>
              <a:rPr lang="en-US" altLang="zh-TW" sz="1600" u="sng" dirty="0" smtClean="0">
                <a:ea typeface="新細明體" charset="-120"/>
                <a:cs typeface="新細明體" charset="-120"/>
              </a:rPr>
              <a:t>self-luminous</a:t>
            </a:r>
            <a:r>
              <a:rPr lang="en-US" altLang="zh-TW" sz="1600" dirty="0" smtClean="0">
                <a:ea typeface="新細明體" charset="-120"/>
                <a:cs typeface="新細明體" charset="-120"/>
              </a:rPr>
              <a:t> object, such as a light bulb, the sun, or an LCD screen</a:t>
            </a:r>
          </a:p>
          <a:p>
            <a:pPr eaLnBrk="1" hangingPunct="1">
              <a:lnSpc>
                <a:spcPct val="90000"/>
              </a:lnSpc>
            </a:pPr>
            <a:r>
              <a:rPr lang="en-US" altLang="zh-TW" sz="1600" dirty="0" smtClean="0">
                <a:ea typeface="新細明體" charset="-120"/>
                <a:cs typeface="新細明體" charset="-120"/>
              </a:rPr>
              <a:t>Can distinguish ~7 million colors when samples placed side-by-side (JNDs – Just Noticeable Differences)</a:t>
            </a:r>
          </a:p>
          <a:p>
            <a:pPr lvl="1" eaLnBrk="1" hangingPunct="1">
              <a:lnSpc>
                <a:spcPct val="90000"/>
              </a:lnSpc>
            </a:pPr>
            <a:r>
              <a:rPr lang="en-US" altLang="zh-TW" sz="1700" dirty="0" smtClean="0">
                <a:ea typeface="新細明體" charset="-120"/>
                <a:cs typeface="新細明體" charset="-120"/>
              </a:rPr>
              <a:t>With differences only in hue, </a:t>
            </a:r>
            <a:r>
              <a:rPr lang="en-US" altLang="zh-TW" sz="1700" dirty="0" smtClean="0">
                <a:ea typeface="新細明體" charset="-120"/>
                <a:cs typeface="Times New Roman" charset="0"/>
              </a:rPr>
              <a:t>differences of JND colors are 2nm in the central part of visible spectrum and10 nm at extremes – non-uniformity!</a:t>
            </a:r>
          </a:p>
          <a:p>
            <a:pPr lvl="1" eaLnBrk="1" hangingPunct="1">
              <a:lnSpc>
                <a:spcPct val="90000"/>
              </a:lnSpc>
            </a:pPr>
            <a:r>
              <a:rPr lang="en-US" altLang="zh-TW" sz="1700" dirty="0" smtClean="0">
                <a:ea typeface="新細明體" charset="-120"/>
                <a:cs typeface="Times New Roman" charset="0"/>
              </a:rPr>
              <a:t>About 128 fully saturated hues are distinct  </a:t>
            </a:r>
          </a:p>
          <a:p>
            <a:pPr lvl="1" eaLnBrk="1" hangingPunct="1">
              <a:lnSpc>
                <a:spcPct val="90000"/>
              </a:lnSpc>
            </a:pPr>
            <a:r>
              <a:rPr lang="en-US" altLang="zh-TW" sz="1700" dirty="0" smtClean="0">
                <a:ea typeface="新細明體" charset="-120"/>
                <a:cs typeface="Times New Roman" charset="0"/>
              </a:rPr>
              <a:t>Eye are less discriminating for less </a:t>
            </a:r>
            <a:r>
              <a:rPr lang="en-US" altLang="zh-TW" sz="1700" u="sng" dirty="0" smtClean="0">
                <a:ea typeface="新細明體" charset="-120"/>
                <a:cs typeface="Times New Roman" charset="0"/>
              </a:rPr>
              <a:t>saturated</a:t>
            </a:r>
            <a:r>
              <a:rPr lang="en-US" altLang="zh-TW" sz="1700" dirty="0" smtClean="0">
                <a:ea typeface="新細明體" charset="-120"/>
                <a:cs typeface="Times New Roman" charset="0"/>
              </a:rPr>
              <a:t> light and less sensitive for less </a:t>
            </a:r>
            <a:r>
              <a:rPr lang="en-US" altLang="zh-TW" sz="1700" u="sng" dirty="0" smtClean="0">
                <a:ea typeface="新細明體" charset="-120"/>
                <a:cs typeface="Times New Roman" charset="0"/>
              </a:rPr>
              <a:t>bright</a:t>
            </a:r>
            <a:r>
              <a:rPr lang="en-US" altLang="zh-TW" sz="1700" dirty="0" smtClean="0">
                <a:ea typeface="新細明體" charset="-120"/>
                <a:cs typeface="Times New Roman" charset="0"/>
              </a:rPr>
              <a:t> light</a:t>
            </a:r>
            <a:endParaRPr lang="en-US" altLang="zh-TW" sz="1700" dirty="0">
              <a:ea typeface="新細明體" charset="-120"/>
              <a:cs typeface="新細明體" charset="-120"/>
            </a:endParaRPr>
          </a:p>
        </p:txBody>
      </p:sp>
      <p:sp>
        <p:nvSpPr>
          <p:cNvPr id="3" name="Footer Placeholder 2"/>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26</a:t>
            </a:fld>
            <a:r>
              <a:rPr lang="en-US" dirty="0" smtClean="0"/>
              <a:t>/57</a:t>
            </a:r>
            <a:endParaRPr lang="en-US" dirty="0"/>
          </a:p>
        </p:txBody>
      </p:sp>
      <p:sp>
        <p:nvSpPr>
          <p:cNvPr id="28679" name="Rectangle 10"/>
          <p:cNvSpPr>
            <a:spLocks noGrp="1" noChangeArrowheads="1"/>
          </p:cNvSpPr>
          <p:nvPr>
            <p:ph type="title"/>
          </p:nvPr>
        </p:nvSpPr>
        <p:spPr/>
        <p:txBody>
          <a:bodyPr>
            <a:normAutofit fontScale="90000"/>
          </a:bodyPr>
          <a:lstStyle/>
          <a:p>
            <a:pPr eaLnBrk="1" hangingPunct="1"/>
            <a:r>
              <a:rPr lang="en-US" altLang="zh-TW" dirty="0" smtClean="0">
                <a:ea typeface="新細明體" charset="-120"/>
                <a:cs typeface="新細明體" charset="-120"/>
              </a:rPr>
              <a:t>Color Terms</a:t>
            </a:r>
            <a:endParaRPr lang="zh-TW" altLang="en-US" dirty="0">
              <a:ea typeface="新細明體" charset="-120"/>
              <a:cs typeface="新細明體" charset="-120"/>
            </a:endParaRPr>
          </a:p>
        </p:txBody>
      </p:sp>
      <p:sp>
        <p:nvSpPr>
          <p:cNvPr id="8" name="Oval 7"/>
          <p:cNvSpPr>
            <a:spLocks noChangeArrowheads="1"/>
          </p:cNvSpPr>
          <p:nvPr/>
        </p:nvSpPr>
        <p:spPr bwMode="auto">
          <a:xfrm>
            <a:off x="4419600" y="1519475"/>
            <a:ext cx="228600" cy="171450"/>
          </a:xfrm>
          <a:prstGeom prst="ellipse">
            <a:avLst/>
          </a:prstGeom>
          <a:solidFill>
            <a:srgbClr val="FF0000"/>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9" name="Oval 8"/>
          <p:cNvSpPr>
            <a:spLocks noChangeArrowheads="1"/>
          </p:cNvSpPr>
          <p:nvPr/>
        </p:nvSpPr>
        <p:spPr bwMode="auto">
          <a:xfrm>
            <a:off x="4745990" y="1520745"/>
            <a:ext cx="228600" cy="171450"/>
          </a:xfrm>
          <a:prstGeom prst="ellipse">
            <a:avLst/>
          </a:prstGeom>
          <a:solidFill>
            <a:srgbClr val="FFCCFF"/>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1" name="Oval 10"/>
          <p:cNvSpPr>
            <a:spLocks noChangeArrowheads="1"/>
          </p:cNvSpPr>
          <p:nvPr/>
        </p:nvSpPr>
        <p:spPr bwMode="auto">
          <a:xfrm>
            <a:off x="5674612" y="1787525"/>
            <a:ext cx="228600" cy="171450"/>
          </a:xfrm>
          <a:prstGeom prst="ellipse">
            <a:avLst/>
          </a:prstGeom>
          <a:solidFill>
            <a:srgbClr val="99CCFF"/>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4" name="Oval 13"/>
          <p:cNvSpPr>
            <a:spLocks noChangeArrowheads="1"/>
          </p:cNvSpPr>
          <p:nvPr/>
        </p:nvSpPr>
        <p:spPr bwMode="auto">
          <a:xfrm>
            <a:off x="5345060" y="1784350"/>
            <a:ext cx="228600" cy="171450"/>
          </a:xfrm>
          <a:prstGeom prst="ellipse">
            <a:avLst/>
          </a:prstGeom>
          <a:solidFill>
            <a:srgbClr val="2F37DF"/>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Tree>
    <p:extLst>
      <p:ext uri="{BB962C8B-B14F-4D97-AF65-F5344CB8AC3E}">
        <p14:creationId xmlns:p14="http://schemas.microsoft.com/office/powerpoint/2010/main" val="38434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07">
                                            <p:txEl>
                                              <p:pRg st="0" end="0"/>
                                            </p:txEl>
                                          </p:spTgt>
                                        </p:tgtEl>
                                        <p:attrNameLst>
                                          <p:attrName>style.visibility</p:attrName>
                                        </p:attrNameLst>
                                      </p:cBhvr>
                                      <p:to>
                                        <p:strVal val="visible"/>
                                      </p:to>
                                    </p:set>
                                    <p:animEffect transition="in" filter="fade">
                                      <p:cBhvr>
                                        <p:cTn id="7" dur="500"/>
                                        <p:tgtEl>
                                          <p:spTgt spid="72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707">
                                            <p:txEl>
                                              <p:pRg st="1" end="1"/>
                                            </p:txEl>
                                          </p:spTgt>
                                        </p:tgtEl>
                                        <p:attrNameLst>
                                          <p:attrName>style.visibility</p:attrName>
                                        </p:attrNameLst>
                                      </p:cBhvr>
                                      <p:to>
                                        <p:strVal val="visible"/>
                                      </p:to>
                                    </p:set>
                                    <p:animEffect transition="in" filter="fade">
                                      <p:cBhvr>
                                        <p:cTn id="12" dur="500"/>
                                        <p:tgtEl>
                                          <p:spTgt spid="72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707">
                                            <p:txEl>
                                              <p:pRg st="2" end="2"/>
                                            </p:txEl>
                                          </p:spTgt>
                                        </p:tgtEl>
                                        <p:attrNameLst>
                                          <p:attrName>style.visibility</p:attrName>
                                        </p:attrNameLst>
                                      </p:cBhvr>
                                      <p:to>
                                        <p:strVal val="visible"/>
                                      </p:to>
                                    </p:set>
                                    <p:animEffect transition="in" filter="fade">
                                      <p:cBhvr>
                                        <p:cTn id="17" dur="500"/>
                                        <p:tgtEl>
                                          <p:spTgt spid="72707">
                                            <p:txEl>
                                              <p:pRg st="2" end="2"/>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2707">
                                            <p:txEl>
                                              <p:pRg st="3" end="3"/>
                                            </p:txEl>
                                          </p:spTgt>
                                        </p:tgtEl>
                                        <p:attrNameLst>
                                          <p:attrName>style.visibility</p:attrName>
                                        </p:attrNameLst>
                                      </p:cBhvr>
                                      <p:to>
                                        <p:strVal val="visible"/>
                                      </p:to>
                                    </p:set>
                                    <p:animEffect transition="in" filter="fade">
                                      <p:cBhvr>
                                        <p:cTn id="26" dur="500"/>
                                        <p:tgtEl>
                                          <p:spTgt spid="72707">
                                            <p:txEl>
                                              <p:pRg st="3" end="3"/>
                                            </p:tx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2707">
                                            <p:txEl>
                                              <p:pRg st="4" end="4"/>
                                            </p:txEl>
                                          </p:spTgt>
                                        </p:tgtEl>
                                        <p:attrNameLst>
                                          <p:attrName>style.visibility</p:attrName>
                                        </p:attrNameLst>
                                      </p:cBhvr>
                                      <p:to>
                                        <p:strVal val="visible"/>
                                      </p:to>
                                    </p:set>
                                    <p:animEffect transition="in" filter="fade">
                                      <p:cBhvr>
                                        <p:cTn id="35" dur="500"/>
                                        <p:tgtEl>
                                          <p:spTgt spid="7270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2707">
                                            <p:txEl>
                                              <p:pRg st="5" end="5"/>
                                            </p:txEl>
                                          </p:spTgt>
                                        </p:tgtEl>
                                        <p:attrNameLst>
                                          <p:attrName>style.visibility</p:attrName>
                                        </p:attrNameLst>
                                      </p:cBhvr>
                                      <p:to>
                                        <p:strVal val="visible"/>
                                      </p:to>
                                    </p:set>
                                    <p:animEffect transition="in" filter="fade">
                                      <p:cBhvr>
                                        <p:cTn id="40" dur="500"/>
                                        <p:tgtEl>
                                          <p:spTgt spid="7270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2707">
                                            <p:txEl>
                                              <p:pRg st="6" end="6"/>
                                            </p:txEl>
                                          </p:spTgt>
                                        </p:tgtEl>
                                        <p:attrNameLst>
                                          <p:attrName>style.visibility</p:attrName>
                                        </p:attrNameLst>
                                      </p:cBhvr>
                                      <p:to>
                                        <p:strVal val="visible"/>
                                      </p:to>
                                    </p:set>
                                    <p:animEffect transition="in" filter="fade">
                                      <p:cBhvr>
                                        <p:cTn id="45" dur="500"/>
                                        <p:tgtEl>
                                          <p:spTgt spid="7270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2707">
                                            <p:txEl>
                                              <p:pRg st="7" end="7"/>
                                            </p:txEl>
                                          </p:spTgt>
                                        </p:tgtEl>
                                        <p:attrNameLst>
                                          <p:attrName>style.visibility</p:attrName>
                                        </p:attrNameLst>
                                      </p:cBhvr>
                                      <p:to>
                                        <p:strVal val="visible"/>
                                      </p:to>
                                    </p:set>
                                    <p:animEffect transition="in" filter="fade">
                                      <p:cBhvr>
                                        <p:cTn id="50" dur="500"/>
                                        <p:tgtEl>
                                          <p:spTgt spid="7270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2707">
                                            <p:txEl>
                                              <p:pRg st="8" end="8"/>
                                            </p:txEl>
                                          </p:spTgt>
                                        </p:tgtEl>
                                        <p:attrNameLst>
                                          <p:attrName>style.visibility</p:attrName>
                                        </p:attrNameLst>
                                      </p:cBhvr>
                                      <p:to>
                                        <p:strVal val="visible"/>
                                      </p:to>
                                    </p:set>
                                    <p:animEffect transition="in" filter="fade">
                                      <p:cBhvr>
                                        <p:cTn id="55" dur="500"/>
                                        <p:tgtEl>
                                          <p:spTgt spid="72707">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2707">
                                            <p:txEl>
                                              <p:pRg st="9" end="9"/>
                                            </p:txEl>
                                          </p:spTgt>
                                        </p:tgtEl>
                                        <p:attrNameLst>
                                          <p:attrName>style.visibility</p:attrName>
                                        </p:attrNameLst>
                                      </p:cBhvr>
                                      <p:to>
                                        <p:strVal val="visible"/>
                                      </p:to>
                                    </p:set>
                                    <p:animEffect transition="in" filter="fade">
                                      <p:cBhvr>
                                        <p:cTn id="60" dur="500"/>
                                        <p:tgtEl>
                                          <p:spTgt spid="72707">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2707">
                                            <p:txEl>
                                              <p:pRg st="10" end="10"/>
                                            </p:txEl>
                                          </p:spTgt>
                                        </p:tgtEl>
                                        <p:attrNameLst>
                                          <p:attrName>style.visibility</p:attrName>
                                        </p:attrNameLst>
                                      </p:cBhvr>
                                      <p:to>
                                        <p:strVal val="visible"/>
                                      </p:to>
                                    </p:set>
                                    <p:animEffect transition="in" filter="fade">
                                      <p:cBhvr>
                                        <p:cTn id="65" dur="500"/>
                                        <p:tgtEl>
                                          <p:spTgt spid="727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Grp="1" noChangeArrowheads="1"/>
          </p:cNvSpPr>
          <p:nvPr>
            <p:ph sz="quarter" idx="1"/>
          </p:nvPr>
        </p:nvSpPr>
        <p:spPr>
          <a:xfrm>
            <a:off x="228600" y="1352550"/>
            <a:ext cx="6051470" cy="3219450"/>
          </a:xfrm>
        </p:spPr>
        <p:txBody>
          <a:bodyPr>
            <a:normAutofit/>
          </a:bodyPr>
          <a:lstStyle/>
          <a:p>
            <a:pPr>
              <a:lnSpc>
                <a:spcPct val="80000"/>
              </a:lnSpc>
            </a:pPr>
            <a:r>
              <a:rPr lang="en-US" altLang="zh-TW" sz="1600" dirty="0">
                <a:ea typeface="新細明體" charset="-120"/>
                <a:cs typeface="新細明體" charset="-120"/>
              </a:rPr>
              <a:t>The effect of (A) passing light through several filters (subtractive mixture), and (B) throwing different lights upon the same spot (additive </a:t>
            </a:r>
            <a:r>
              <a:rPr lang="en-US" altLang="zh-TW" sz="1600" dirty="0" smtClean="0">
                <a:ea typeface="新細明體" charset="-120"/>
                <a:cs typeface="新細明體" charset="-120"/>
              </a:rPr>
              <a:t>mixture)</a:t>
            </a:r>
          </a:p>
          <a:p>
            <a:pPr>
              <a:lnSpc>
                <a:spcPct val="80000"/>
              </a:lnSpc>
            </a:pPr>
            <a:endParaRPr lang="en-US" altLang="zh-TW" sz="1600" dirty="0" smtClean="0">
              <a:ea typeface="新細明體" charset="-120"/>
              <a:cs typeface="新細明體" charset="-120"/>
            </a:endParaRPr>
          </a:p>
          <a:p>
            <a:pPr>
              <a:lnSpc>
                <a:spcPct val="80000"/>
              </a:lnSpc>
            </a:pPr>
            <a:r>
              <a:rPr lang="en-US" altLang="zh-TW" sz="1600" dirty="0" smtClean="0">
                <a:ea typeface="新細明體" charset="-120"/>
                <a:cs typeface="新細明體" charset="-120"/>
              </a:rPr>
              <a:t>Color </a:t>
            </a:r>
            <a:r>
              <a:rPr lang="en-US" altLang="zh-TW" sz="1600" dirty="0">
                <a:ea typeface="新細明體" charset="-120"/>
                <a:cs typeface="新細明體" charset="-120"/>
              </a:rPr>
              <a:t>Mixing Applets</a:t>
            </a:r>
          </a:p>
          <a:p>
            <a:pPr eaLnBrk="1" hangingPunct="1">
              <a:lnSpc>
                <a:spcPct val="80000"/>
              </a:lnSpc>
              <a:buFont typeface="Verdana" charset="0"/>
              <a:buNone/>
            </a:pPr>
            <a:r>
              <a:rPr lang="en-US" altLang="zh-TW" sz="1600" dirty="0">
                <a:ea typeface="新細明體" charset="-120"/>
                <a:cs typeface="新細明體" charset="-120"/>
              </a:rPr>
              <a:t>	Additive Mixing Applet:</a:t>
            </a:r>
          </a:p>
          <a:p>
            <a:pPr eaLnBrk="1" hangingPunct="1">
              <a:lnSpc>
                <a:spcPct val="80000"/>
              </a:lnSpc>
              <a:buFont typeface="Verdana" charset="0"/>
              <a:buNone/>
            </a:pPr>
            <a:r>
              <a:rPr lang="en-US" altLang="zh-TW" sz="1600" i="1" dirty="0">
                <a:solidFill>
                  <a:srgbClr val="FF0000"/>
                </a:solidFill>
                <a:ea typeface="新細明體" charset="-120"/>
                <a:cs typeface="新細明體" charset="-120"/>
              </a:rPr>
              <a:t>	</a:t>
            </a:r>
            <a:r>
              <a:rPr lang="en-US" altLang="zh-TW" sz="1200" i="1" u="sng" dirty="0">
                <a:solidFill>
                  <a:schemeClr val="hlink"/>
                </a:solidFill>
                <a:ea typeface="新細明體" charset="-120"/>
                <a:cs typeface="新細明體" charset="-120"/>
                <a:hlinkClick r:id="rId3"/>
              </a:rPr>
              <a:t>http://www.cs.brown.edu/exploratories/freeSoftware/repository/edu/brown/cs/exploratories/applets/colorMixing/additive_color_mixing_guide.html</a:t>
            </a:r>
            <a:endParaRPr lang="en-US" altLang="zh-TW" sz="1200" i="1" u="sng" dirty="0">
              <a:solidFill>
                <a:schemeClr val="hlink"/>
              </a:solidFill>
              <a:ea typeface="新細明體" charset="-120"/>
              <a:cs typeface="新細明體" charset="-120"/>
            </a:endParaRPr>
          </a:p>
          <a:p>
            <a:pPr eaLnBrk="1" hangingPunct="1">
              <a:lnSpc>
                <a:spcPct val="80000"/>
              </a:lnSpc>
              <a:buFont typeface="Verdana" charset="0"/>
              <a:buNone/>
            </a:pPr>
            <a:r>
              <a:rPr lang="en-US" altLang="zh-TW" sz="1600" dirty="0">
                <a:ea typeface="新細明體" charset="-120"/>
                <a:cs typeface="新細明體" charset="-120"/>
              </a:rPr>
              <a:t>	</a:t>
            </a:r>
          </a:p>
          <a:p>
            <a:pPr eaLnBrk="1" hangingPunct="1">
              <a:lnSpc>
                <a:spcPct val="80000"/>
              </a:lnSpc>
              <a:buFont typeface="Verdana" charset="0"/>
              <a:buNone/>
            </a:pPr>
            <a:r>
              <a:rPr lang="en-US" altLang="zh-TW" sz="1600" dirty="0">
                <a:ea typeface="新細明體" charset="-120"/>
                <a:cs typeface="新細明體" charset="-120"/>
              </a:rPr>
              <a:t>	Combined Mixing Applet:</a:t>
            </a:r>
          </a:p>
          <a:p>
            <a:pPr eaLnBrk="1" hangingPunct="1">
              <a:lnSpc>
                <a:spcPct val="80000"/>
              </a:lnSpc>
              <a:buFont typeface="Verdana" charset="0"/>
              <a:buNone/>
            </a:pPr>
            <a:r>
              <a:rPr lang="en-US" altLang="zh-TW" sz="1600" i="1" dirty="0">
                <a:solidFill>
                  <a:srgbClr val="FF0000"/>
                </a:solidFill>
                <a:ea typeface="新細明體" charset="-120"/>
                <a:cs typeface="新細明體" charset="-120"/>
              </a:rPr>
              <a:t>	</a:t>
            </a:r>
            <a:r>
              <a:rPr lang="en-US" altLang="zh-TW" sz="1200" i="1" u="sng" dirty="0">
                <a:solidFill>
                  <a:schemeClr val="hlink"/>
                </a:solidFill>
                <a:ea typeface="新細明體" charset="-120"/>
                <a:cs typeface="新細明體" charset="-120"/>
                <a:hlinkClick r:id="rId4"/>
              </a:rPr>
              <a:t>http://www.cs.brown.edu/exploratories/freeSoftware/repository/edu/brown/cs/exploratories/applets/combinedColorMixing/combined_color_mixing_guide.html</a:t>
            </a:r>
            <a:endParaRPr lang="en-US" altLang="zh-TW" sz="1200" i="1" u="sng" dirty="0">
              <a:solidFill>
                <a:schemeClr val="hlink"/>
              </a:solidFill>
              <a:ea typeface="新細明體" charset="-120"/>
              <a:cs typeface="新細明體" charset="-120"/>
            </a:endParaRPr>
          </a:p>
          <a:p>
            <a:pPr eaLnBrk="1" hangingPunct="1">
              <a:lnSpc>
                <a:spcPct val="80000"/>
              </a:lnSpc>
              <a:buFont typeface="Verdana" charset="0"/>
              <a:buNone/>
            </a:pPr>
            <a:endParaRPr lang="zh-TW" altLang="en-US" sz="16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dirty="0"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27</a:t>
            </a:fld>
            <a:r>
              <a:rPr lang="en-US" dirty="0" smtClean="0"/>
              <a:t>/57</a:t>
            </a:r>
            <a:endParaRPr lang="en-US" dirty="0"/>
          </a:p>
        </p:txBody>
      </p:sp>
      <p:sp>
        <p:nvSpPr>
          <p:cNvPr id="7" name="Text Box 9"/>
          <p:cNvSpPr txBox="1">
            <a:spLocks noChangeArrowheads="1"/>
          </p:cNvSpPr>
          <p:nvPr/>
        </p:nvSpPr>
        <p:spPr bwMode="auto">
          <a:xfrm>
            <a:off x="6766560" y="1138327"/>
            <a:ext cx="40339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600" dirty="0">
                <a:ea typeface="新細明體" pitchFamily="18" charset="-120"/>
              </a:rPr>
              <a:t>A		             </a:t>
            </a:r>
            <a:r>
              <a:rPr lang="en-US" altLang="zh-TW" sz="1600" dirty="0" smtClean="0">
                <a:ea typeface="新細明體" pitchFamily="18" charset="-120"/>
              </a:rPr>
              <a:t>			B</a:t>
            </a:r>
            <a:endParaRPr lang="en-US" altLang="zh-TW" sz="1600" dirty="0">
              <a:ea typeface="新細明體" pitchFamily="18" charset="-120"/>
            </a:endParaRP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2590" y="2724150"/>
            <a:ext cx="1282540" cy="149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8060" y="97536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a:spLocks noGrp="1" noChangeArrowheads="1"/>
          </p:cNvSpPr>
          <p:nvPr>
            <p:ph type="title"/>
          </p:nvPr>
        </p:nvSpPr>
        <p:spPr>
          <a:xfrm>
            <a:off x="457200" y="514350"/>
            <a:ext cx="8229600" cy="457200"/>
          </a:xfrm>
        </p:spPr>
        <p:txBody>
          <a:bodyPr>
            <a:normAutofit fontScale="90000"/>
          </a:bodyPr>
          <a:lstStyle/>
          <a:p>
            <a:pPr eaLnBrk="1" hangingPunct="1"/>
            <a:r>
              <a:rPr lang="en-US" altLang="zh-TW" dirty="0" smtClean="0">
                <a:ea typeface="新細明體" charset="-120"/>
                <a:cs typeface="新細明體" charset="-120"/>
              </a:rPr>
              <a:t>Color Mixture</a:t>
            </a:r>
            <a:endParaRPr lang="zh-TW" altLang="en-US" dirty="0">
              <a:ea typeface="新細明體" charset="-120"/>
              <a:cs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fade">
                                      <p:cBhvr>
                                        <p:cTn id="7" dur="500"/>
                                        <p:tgtEl>
                                          <p:spTgt spid="73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731">
                                            <p:txEl>
                                              <p:pRg st="2" end="2"/>
                                            </p:txEl>
                                          </p:spTgt>
                                        </p:tgtEl>
                                        <p:attrNameLst>
                                          <p:attrName>style.visibility</p:attrName>
                                        </p:attrNameLst>
                                      </p:cBhvr>
                                      <p:to>
                                        <p:strVal val="visible"/>
                                      </p:to>
                                    </p:set>
                                    <p:animEffect transition="in" filter="fade">
                                      <p:cBhvr>
                                        <p:cTn id="12" dur="500"/>
                                        <p:tgtEl>
                                          <p:spTgt spid="73731">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3731">
                                            <p:txEl>
                                              <p:pRg st="3" end="3"/>
                                            </p:txEl>
                                          </p:spTgt>
                                        </p:tgtEl>
                                        <p:attrNameLst>
                                          <p:attrName>style.visibility</p:attrName>
                                        </p:attrNameLst>
                                      </p:cBhvr>
                                      <p:to>
                                        <p:strVal val="visible"/>
                                      </p:to>
                                    </p:set>
                                    <p:animEffect transition="in" filter="fade">
                                      <p:cBhvr>
                                        <p:cTn id="23" dur="500"/>
                                        <p:tgtEl>
                                          <p:spTgt spid="73731">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731">
                                            <p:txEl>
                                              <p:pRg st="4" end="4"/>
                                            </p:txEl>
                                          </p:spTgt>
                                        </p:tgtEl>
                                        <p:attrNameLst>
                                          <p:attrName>style.visibility</p:attrName>
                                        </p:attrNameLst>
                                      </p:cBhvr>
                                      <p:to>
                                        <p:strVal val="visible"/>
                                      </p:to>
                                    </p:set>
                                    <p:animEffect transition="in" filter="fade">
                                      <p:cBhvr>
                                        <p:cTn id="26" dur="500"/>
                                        <p:tgtEl>
                                          <p:spTgt spid="73731">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731">
                                            <p:txEl>
                                              <p:pRg st="5" end="5"/>
                                            </p:txEl>
                                          </p:spTgt>
                                        </p:tgtEl>
                                        <p:attrNameLst>
                                          <p:attrName>style.visibility</p:attrName>
                                        </p:attrNameLst>
                                      </p:cBhvr>
                                      <p:to>
                                        <p:strVal val="visible"/>
                                      </p:to>
                                    </p:set>
                                    <p:animEffect transition="in" filter="fade">
                                      <p:cBhvr>
                                        <p:cTn id="29" dur="500"/>
                                        <p:tgtEl>
                                          <p:spTgt spid="7373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3731">
                                            <p:txEl>
                                              <p:pRg st="6" end="6"/>
                                            </p:txEl>
                                          </p:spTgt>
                                        </p:tgtEl>
                                        <p:attrNameLst>
                                          <p:attrName>style.visibility</p:attrName>
                                        </p:attrNameLst>
                                      </p:cBhvr>
                                      <p:to>
                                        <p:strVal val="visible"/>
                                      </p:to>
                                    </p:set>
                                    <p:animEffect transition="in" filter="fade">
                                      <p:cBhvr>
                                        <p:cTn id="34" dur="500"/>
                                        <p:tgtEl>
                                          <p:spTgt spid="73731">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3731">
                                            <p:txEl>
                                              <p:pRg st="7" end="7"/>
                                            </p:txEl>
                                          </p:spTgt>
                                        </p:tgtEl>
                                        <p:attrNameLst>
                                          <p:attrName>style.visibility</p:attrName>
                                        </p:attrNameLst>
                                      </p:cBhvr>
                                      <p:to>
                                        <p:strVal val="visible"/>
                                      </p:to>
                                    </p:set>
                                    <p:animEffect transition="in" filter="fade">
                                      <p:cBhvr>
                                        <p:cTn id="37" dur="500"/>
                                        <p:tgtEl>
                                          <p:spTgt spid="737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uiExpand="1"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sz="quarter" idx="1"/>
          </p:nvPr>
        </p:nvSpPr>
        <p:spPr>
          <a:xfrm>
            <a:off x="457200" y="1085850"/>
            <a:ext cx="3048000" cy="3543300"/>
          </a:xfrm>
        </p:spPr>
        <p:txBody>
          <a:bodyPr>
            <a:normAutofit fontScale="70000" lnSpcReduction="20000"/>
          </a:bodyPr>
          <a:lstStyle/>
          <a:p>
            <a:pPr marL="0" indent="0">
              <a:buNone/>
            </a:pPr>
            <a:r>
              <a:rPr lang="zh-TW" altLang="en-US" dirty="0" smtClean="0"/>
              <a:t>		</a:t>
            </a:r>
          </a:p>
          <a:p>
            <a:r>
              <a:rPr lang="en-US" altLang="zh-TW" i="1" dirty="0" smtClean="0"/>
              <a:t>Subtractive mixture </a:t>
            </a:r>
            <a:r>
              <a:rPr lang="en-US" altLang="zh-TW" dirty="0" smtClean="0"/>
              <a:t>occurs when mixing paints, dyes,  inks, etc. that act as a filters between the viewer and the light source / reflective surface.</a:t>
            </a:r>
            <a:endParaRPr lang="en-US" altLang="zh-TW" dirty="0"/>
          </a:p>
          <a:p>
            <a:r>
              <a:rPr lang="en-US" altLang="zh-TW" dirty="0" smtClean="0"/>
              <a:t>In subtractive mixing, the light passed by two filters (or reflected by two mixed pigments) are wavelengths that are passed by the two filters</a:t>
            </a:r>
          </a:p>
          <a:p>
            <a:r>
              <a:rPr lang="en-US" altLang="zh-TW" dirty="0" smtClean="0"/>
              <a:t>On left: </a:t>
            </a:r>
            <a:r>
              <a:rPr lang="en-US" altLang="zh-TW" dirty="0"/>
              <a:t>f</a:t>
            </a:r>
            <a:r>
              <a:rPr lang="en-US" altLang="zh-TW" dirty="0" smtClean="0"/>
              <a:t>irst filter passes 420 - 520 nanometers (broad-band blue filter), while second passes 480 - 660 nanometers (broad-band yellow filter). Light that can pass through both is in 480 - 520 nanometers, which appears green.</a:t>
            </a:r>
            <a:endParaRPr lang="en-US" altLang="zh-TW" dirty="0"/>
          </a:p>
        </p:txBody>
      </p:sp>
      <p:sp>
        <p:nvSpPr>
          <p:cNvPr id="3" name="Footer Placeholder 2"/>
          <p:cNvSpPr>
            <a:spLocks noGrp="1"/>
          </p:cNvSpPr>
          <p:nvPr>
            <p:ph type="ftr" sz="quarter" idx="3"/>
          </p:nvPr>
        </p:nvSpPr>
        <p:spPr/>
        <p:txBody>
          <a:bodyPr/>
          <a:lstStyle/>
          <a:p>
            <a:r>
              <a:rPr lang="en-US" smtClean="0"/>
              <a:t>Color</a:t>
            </a:r>
            <a:endParaRPr lang="en-US" dirty="0"/>
          </a:p>
        </p:txBody>
      </p:sp>
      <p:sp>
        <p:nvSpPr>
          <p:cNvPr id="4" name="Slide Number Placeholder 3"/>
          <p:cNvSpPr>
            <a:spLocks noGrp="1"/>
          </p:cNvSpPr>
          <p:nvPr>
            <p:ph type="sldNum" sz="quarter" idx="4"/>
          </p:nvPr>
        </p:nvSpPr>
        <p:spPr/>
        <p:txBody>
          <a:bodyPr/>
          <a:lstStyle/>
          <a:p>
            <a:fld id="{2429FA1C-5F42-224C-8C60-E04BD2BEA25A}" type="slidenum">
              <a:rPr lang="en-US" smtClean="0"/>
              <a:pPr/>
              <a:t>28</a:t>
            </a:fld>
            <a:r>
              <a:rPr lang="en-US" dirty="0" smtClean="0"/>
              <a:t>/57</a:t>
            </a:r>
            <a:endParaRPr lang="en-US" dirty="0"/>
          </a:p>
        </p:txBody>
      </p:sp>
      <p:sp>
        <p:nvSpPr>
          <p:cNvPr id="5" name="Title 4"/>
          <p:cNvSpPr>
            <a:spLocks noGrp="1"/>
          </p:cNvSpPr>
          <p:nvPr>
            <p:ph type="title"/>
          </p:nvPr>
        </p:nvSpPr>
        <p:spPr/>
        <p:txBody>
          <a:bodyPr>
            <a:normAutofit fontScale="90000"/>
          </a:bodyPr>
          <a:lstStyle/>
          <a:p>
            <a:r>
              <a:rPr lang="en-US" altLang="zh-TW" dirty="0">
                <a:solidFill>
                  <a:srgbClr val="A50021"/>
                </a:solidFill>
                <a:ea typeface="新細明體" charset="-120"/>
                <a:cs typeface="新細明體" charset="-120"/>
              </a:rPr>
              <a:t>Subtractive </a:t>
            </a:r>
            <a:r>
              <a:rPr lang="en-US" altLang="zh-TW" dirty="0" smtClean="0">
                <a:solidFill>
                  <a:srgbClr val="A50021"/>
                </a:solidFill>
                <a:ea typeface="新細明體" charset="-120"/>
                <a:cs typeface="新細明體" charset="-120"/>
              </a:rPr>
              <a:t>Mixture</a:t>
            </a:r>
            <a:endParaRPr lang="en-US" dirty="0"/>
          </a:p>
        </p:txBody>
      </p:sp>
      <p:pic>
        <p:nvPicPr>
          <p:cNvPr id="12" name="Picture 11" descr="subtractiv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16" y="1538763"/>
            <a:ext cx="5356384" cy="303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7"/>
          <p:cNvSpPr txBox="1">
            <a:spLocks noChangeArrowheads="1"/>
          </p:cNvSpPr>
          <p:nvPr/>
        </p:nvSpPr>
        <p:spPr bwMode="auto">
          <a:xfrm>
            <a:off x="6781800" y="3689866"/>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800" dirty="0">
                <a:solidFill>
                  <a:srgbClr val="006600"/>
                </a:solidFill>
                <a:ea typeface="新細明體" pitchFamily="18" charset="-120"/>
              </a:rPr>
              <a:t>green</a:t>
            </a:r>
          </a:p>
        </p:txBody>
      </p:sp>
      <p:sp>
        <p:nvSpPr>
          <p:cNvPr id="14" name="Text Box 6"/>
          <p:cNvSpPr txBox="1">
            <a:spLocks noChangeArrowheads="1"/>
          </p:cNvSpPr>
          <p:nvPr/>
        </p:nvSpPr>
        <p:spPr bwMode="auto">
          <a:xfrm>
            <a:off x="4114800" y="1354098"/>
            <a:ext cx="487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zh-TW" altLang="en-US" sz="1800" dirty="0">
                <a:ea typeface="新細明體" pitchFamily="18" charset="-120"/>
              </a:rPr>
              <a:t>   </a:t>
            </a:r>
            <a:r>
              <a:rPr lang="en-US" altLang="zh-TW" sz="1800" dirty="0">
                <a:solidFill>
                  <a:srgbClr val="2F37DF"/>
                </a:solidFill>
                <a:ea typeface="新細明體" pitchFamily="18" charset="-120"/>
              </a:rPr>
              <a:t>blue </a:t>
            </a:r>
            <a:r>
              <a:rPr lang="en-US" altLang="zh-TW" sz="1800" dirty="0">
                <a:ea typeface="新細明體" pitchFamily="18" charset="-120"/>
              </a:rPr>
              <a:t>       </a:t>
            </a:r>
            <a:r>
              <a:rPr lang="en-US" altLang="zh-TW" sz="1800" dirty="0">
                <a:solidFill>
                  <a:srgbClr val="008000"/>
                </a:solidFill>
                <a:ea typeface="新細明體" pitchFamily="18" charset="-120"/>
              </a:rPr>
              <a:t>green</a:t>
            </a:r>
            <a:r>
              <a:rPr lang="en-US" altLang="zh-TW" sz="1800" dirty="0">
                <a:ea typeface="新細明體" pitchFamily="18" charset="-120"/>
              </a:rPr>
              <a:t> </a:t>
            </a:r>
            <a:r>
              <a:rPr lang="en-US" altLang="zh-TW" sz="1800" dirty="0">
                <a:solidFill>
                  <a:srgbClr val="FF9900"/>
                </a:solidFill>
                <a:ea typeface="新細明體" pitchFamily="18" charset="-120"/>
              </a:rPr>
              <a:t>yellow</a:t>
            </a:r>
            <a:r>
              <a:rPr lang="en-US" altLang="zh-TW" sz="1800" dirty="0">
                <a:ea typeface="新細明體" pitchFamily="18" charset="-120"/>
              </a:rPr>
              <a:t>   </a:t>
            </a:r>
            <a:r>
              <a:rPr lang="en-US" altLang="zh-TW" sz="1800" dirty="0">
                <a:solidFill>
                  <a:srgbClr val="FF0000"/>
                </a:solidFill>
                <a:ea typeface="新細明體" pitchFamily="18" charset="-120"/>
              </a:rPr>
              <a:t>red </a:t>
            </a:r>
          </a:p>
        </p:txBody>
      </p:sp>
    </p:spTree>
    <p:extLst>
      <p:ext uri="{BB962C8B-B14F-4D97-AF65-F5344CB8AC3E}">
        <p14:creationId xmlns:p14="http://schemas.microsoft.com/office/powerpoint/2010/main" val="16175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Effect transition="in" filter="fade">
                                      <p:cBhvr>
                                        <p:cTn id="7" dur="500"/>
                                        <p:tgtEl>
                                          <p:spTgt spid="747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fade">
                                      <p:cBhvr>
                                        <p:cTn id="12" dur="500"/>
                                        <p:tgtEl>
                                          <p:spTgt spid="747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fade">
                                      <p:cBhvr>
                                        <p:cTn id="17" dur="500"/>
                                        <p:tgtEl>
                                          <p:spTgt spid="74755">
                                            <p:txEl>
                                              <p:pRg st="3" end="3"/>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1"/>
          <p:cNvSpPr>
            <a:spLocks noGrp="1" noChangeArrowheads="1"/>
          </p:cNvSpPr>
          <p:nvPr>
            <p:ph type="title"/>
          </p:nvPr>
        </p:nvSpPr>
        <p:spPr>
          <a:xfrm>
            <a:off x="457200" y="586383"/>
            <a:ext cx="8382000" cy="308967"/>
          </a:xfrm>
        </p:spPr>
        <p:txBody>
          <a:bodyPr>
            <a:normAutofit fontScale="90000"/>
          </a:bodyPr>
          <a:lstStyle/>
          <a:p>
            <a:pPr eaLnBrk="1" hangingPunct="1"/>
            <a:r>
              <a:rPr lang="en-US" altLang="zh-TW" dirty="0">
                <a:ea typeface="新細明體" charset="-120"/>
                <a:cs typeface="新細明體" charset="-120"/>
              </a:rPr>
              <a:t>Additive Mixture</a:t>
            </a:r>
            <a:endParaRPr lang="zh-TW" altLang="en-US" dirty="0">
              <a:ea typeface="新細明體" charset="-120"/>
              <a:cs typeface="新細明體" charset="-120"/>
            </a:endParaRPr>
          </a:p>
        </p:txBody>
      </p:sp>
      <p:sp>
        <p:nvSpPr>
          <p:cNvPr id="75779" name="Rectangle 3"/>
          <p:cNvSpPr>
            <a:spLocks noGrp="1" noChangeArrowheads="1"/>
          </p:cNvSpPr>
          <p:nvPr>
            <p:ph type="body" sz="half" idx="1"/>
          </p:nvPr>
        </p:nvSpPr>
        <p:spPr>
          <a:xfrm>
            <a:off x="304800" y="971550"/>
            <a:ext cx="5029200" cy="3505200"/>
          </a:xfrm>
        </p:spPr>
        <p:txBody>
          <a:bodyPr>
            <a:normAutofit/>
          </a:bodyPr>
          <a:lstStyle/>
          <a:p>
            <a:pPr marL="0" indent="0" eaLnBrk="1" hangingPunct="1">
              <a:lnSpc>
                <a:spcPct val="90000"/>
              </a:lnSpc>
              <a:buNone/>
            </a:pPr>
            <a:endParaRPr lang="zh-TW" altLang="en-US" sz="1800" dirty="0">
              <a:ea typeface="新細明體" charset="-120"/>
              <a:cs typeface="新細明體" charset="-120"/>
            </a:endParaRPr>
          </a:p>
          <a:p>
            <a:pPr eaLnBrk="1" hangingPunct="1">
              <a:lnSpc>
                <a:spcPct val="90000"/>
              </a:lnSpc>
            </a:pPr>
            <a:r>
              <a:rPr lang="en-US" altLang="zh-TW" sz="1800" i="1" dirty="0">
                <a:ea typeface="新細明體" charset="-120"/>
                <a:cs typeface="新細明體" charset="-120"/>
              </a:rPr>
              <a:t>Additive mixture </a:t>
            </a:r>
            <a:r>
              <a:rPr lang="en-US" altLang="zh-TW" sz="1800" dirty="0" smtClean="0">
                <a:ea typeface="新細明體" charset="-120"/>
                <a:cs typeface="新細明體" charset="-120"/>
              </a:rPr>
              <a:t>occurs when color is created by mixing visible light emitted from light sources</a:t>
            </a:r>
          </a:p>
          <a:p>
            <a:pPr lvl="1">
              <a:lnSpc>
                <a:spcPct val="90000"/>
              </a:lnSpc>
            </a:pPr>
            <a:r>
              <a:rPr lang="en-US" altLang="zh-TW" sz="1700" dirty="0" smtClean="0">
                <a:ea typeface="新細明體" charset="-120"/>
                <a:cs typeface="新細明體" charset="-120"/>
              </a:rPr>
              <a:t>Used for computer monitors, televisions, etc.</a:t>
            </a:r>
          </a:p>
          <a:p>
            <a:pPr eaLnBrk="1" hangingPunct="1">
              <a:lnSpc>
                <a:spcPct val="90000"/>
              </a:lnSpc>
            </a:pPr>
            <a:r>
              <a:rPr lang="en-US" altLang="zh-TW" sz="1800" dirty="0" smtClean="0">
                <a:ea typeface="新細明體" charset="-120"/>
                <a:cs typeface="新細明體" charset="-120"/>
              </a:rPr>
              <a:t>Light </a:t>
            </a:r>
            <a:r>
              <a:rPr lang="en-US" altLang="zh-TW" sz="1800" dirty="0">
                <a:ea typeface="新細明體" charset="-120"/>
                <a:cs typeface="新細明體" charset="-120"/>
              </a:rPr>
              <a:t>passed by two filters (or reflected by two pigments) impinges upon same region of retina. </a:t>
            </a:r>
          </a:p>
          <a:p>
            <a:pPr eaLnBrk="1" hangingPunct="1">
              <a:lnSpc>
                <a:spcPct val="90000"/>
              </a:lnSpc>
            </a:pPr>
            <a:r>
              <a:rPr lang="en-US" altLang="zh-TW" sz="1800" dirty="0" smtClean="0">
                <a:ea typeface="新細明體" charset="-120"/>
                <a:cs typeface="新細明體" charset="-120"/>
              </a:rPr>
              <a:t>On left: </a:t>
            </a:r>
            <a:r>
              <a:rPr lang="en-US" altLang="zh-TW" sz="1800" dirty="0">
                <a:ea typeface="新細明體" charset="-120"/>
                <a:cs typeface="新細明體" charset="-120"/>
              </a:rPr>
              <a:t>p</a:t>
            </a:r>
            <a:r>
              <a:rPr lang="en-US" altLang="zh-TW" sz="1800" dirty="0" smtClean="0">
                <a:ea typeface="新細明體" charset="-120"/>
                <a:cs typeface="新細明體" charset="-120"/>
              </a:rPr>
              <a:t>ure </a:t>
            </a:r>
            <a:r>
              <a:rPr lang="en-US" altLang="zh-TW" sz="1800" dirty="0">
                <a:ea typeface="新細明體" charset="-120"/>
                <a:cs typeface="新細明體" charset="-120"/>
              </a:rPr>
              <a:t>blue and yellow filtered light on same portion of the screen, reflected upon same retinal region. </a:t>
            </a:r>
          </a:p>
          <a:p>
            <a:pPr eaLnBrk="1" hangingPunct="1">
              <a:lnSpc>
                <a:spcPct val="90000"/>
              </a:lnSpc>
              <a:buFont typeface="Verdana" charset="0"/>
              <a:buNone/>
            </a:pPr>
            <a:endParaRPr lang="en-US" altLang="zh-TW" sz="1800" dirty="0">
              <a:ea typeface="新細明體" charset="-120"/>
              <a:cs typeface="新細明體" charset="-120"/>
            </a:endParaRPr>
          </a:p>
        </p:txBody>
      </p:sp>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29</a:t>
            </a:fld>
            <a:r>
              <a:rPr lang="en-US" dirty="0" smtClean="0"/>
              <a:t>/57</a:t>
            </a:r>
            <a:endParaRPr lang="en-US" dirty="0"/>
          </a:p>
        </p:txBody>
      </p:sp>
      <p:pic>
        <p:nvPicPr>
          <p:cNvPr id="6" name="Picture 5" descr="Picture9"/>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4020" y="590550"/>
            <a:ext cx="3257550" cy="417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715250" y="3943350"/>
            <a:ext cx="457200" cy="381000"/>
          </a:xfrm>
          <a:prstGeom prst="rect">
            <a:avLst/>
          </a:prstGeom>
          <a:solidFill>
            <a:srgbClr val="0D7D2A"/>
          </a:solidFill>
          <a:ln>
            <a:solidFill>
              <a:srgbClr val="0D7D2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779">
                                            <p:txEl>
                                              <p:pRg st="1" end="1"/>
                                            </p:txEl>
                                          </p:spTgt>
                                        </p:tgtEl>
                                        <p:attrNameLst>
                                          <p:attrName>style.visibility</p:attrName>
                                        </p:attrNameLst>
                                      </p:cBhvr>
                                      <p:to>
                                        <p:strVal val="visible"/>
                                      </p:to>
                                    </p:set>
                                    <p:animEffect transition="in" filter="fade">
                                      <p:cBhvr>
                                        <p:cTn id="7" dur="500"/>
                                        <p:tgtEl>
                                          <p:spTgt spid="757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779">
                                            <p:txEl>
                                              <p:pRg st="2" end="2"/>
                                            </p:txEl>
                                          </p:spTgt>
                                        </p:tgtEl>
                                        <p:attrNameLst>
                                          <p:attrName>style.visibility</p:attrName>
                                        </p:attrNameLst>
                                      </p:cBhvr>
                                      <p:to>
                                        <p:strVal val="visible"/>
                                      </p:to>
                                    </p:set>
                                    <p:animEffect transition="in" filter="fade">
                                      <p:cBhvr>
                                        <p:cTn id="12" dur="500"/>
                                        <p:tgtEl>
                                          <p:spTgt spid="75779">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779">
                                            <p:txEl>
                                              <p:pRg st="3" end="3"/>
                                            </p:txEl>
                                          </p:spTgt>
                                        </p:tgtEl>
                                        <p:attrNameLst>
                                          <p:attrName>style.visibility</p:attrName>
                                        </p:attrNameLst>
                                      </p:cBhvr>
                                      <p:to>
                                        <p:strVal val="visible"/>
                                      </p:to>
                                    </p:set>
                                    <p:animEffect transition="in" filter="fade">
                                      <p:cBhvr>
                                        <p:cTn id="22" dur="500"/>
                                        <p:tgtEl>
                                          <p:spTgt spid="757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779">
                                            <p:txEl>
                                              <p:pRg st="4" end="4"/>
                                            </p:txEl>
                                          </p:spTgt>
                                        </p:tgtEl>
                                        <p:attrNameLst>
                                          <p:attrName>style.visibility</p:attrName>
                                        </p:attrNameLst>
                                      </p:cBhvr>
                                      <p:to>
                                        <p:strVal val="visible"/>
                                      </p:to>
                                    </p:set>
                                    <p:animEffect transition="in" filter="fade">
                                      <p:cBhvr>
                                        <p:cTn id="27" dur="500"/>
                                        <p:tgtEl>
                                          <p:spTgt spid="757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3"/>
          </p:nvPr>
        </p:nvSpPr>
        <p:spPr/>
        <p:txBody>
          <a:bodyPr/>
          <a:lstStyle/>
          <a:p>
            <a:r>
              <a:rPr lang="en-US" smtClean="0"/>
              <a:t>Color</a:t>
            </a:r>
            <a:endParaRPr lang="en-US" dirty="0"/>
          </a:p>
        </p:txBody>
      </p:sp>
      <p:sp>
        <p:nvSpPr>
          <p:cNvPr id="11" name="Slide Number Placeholder 10"/>
          <p:cNvSpPr>
            <a:spLocks noGrp="1"/>
          </p:cNvSpPr>
          <p:nvPr>
            <p:ph type="sldNum" sz="quarter" idx="4"/>
          </p:nvPr>
        </p:nvSpPr>
        <p:spPr/>
        <p:txBody>
          <a:bodyPr/>
          <a:lstStyle/>
          <a:p>
            <a:fld id="{2429FA1C-5F42-224C-8C60-E04BD2BEA25A}" type="slidenum">
              <a:rPr lang="en-US" smtClean="0"/>
              <a:pPr/>
              <a:t>3</a:t>
            </a:fld>
            <a:r>
              <a:rPr lang="en-US" dirty="0" smtClean="0"/>
              <a:t>/57</a:t>
            </a:r>
            <a:endParaRPr lang="en-US" dirty="0"/>
          </a:p>
        </p:txBody>
      </p:sp>
      <p:sp>
        <p:nvSpPr>
          <p:cNvPr id="13315" name="Rectangle 5"/>
          <p:cNvSpPr>
            <a:spLocks noGrp="1" noChangeArrowheads="1"/>
          </p:cNvSpPr>
          <p:nvPr>
            <p:ph type="title"/>
          </p:nvPr>
        </p:nvSpPr>
        <p:spPr>
          <a:xfrm>
            <a:off x="1143000" y="514350"/>
            <a:ext cx="6477000" cy="457200"/>
          </a:xfrm>
        </p:spPr>
        <p:txBody>
          <a:bodyPr>
            <a:normAutofit fontScale="90000"/>
          </a:bodyPr>
          <a:lstStyle/>
          <a:p>
            <a:pPr algn="ctr"/>
            <a:r>
              <a:rPr lang="en-US" altLang="zh-TW" dirty="0" smtClean="0"/>
              <a:t>All You Need to Know About Color in CS123                       </a:t>
            </a:r>
            <a:r>
              <a:rPr lang="en-US" altLang="zh-TW" sz="2200" dirty="0" smtClean="0"/>
              <a:t>(Courtesy of Barb Meier, former </a:t>
            </a:r>
            <a:r>
              <a:rPr lang="en-US" altLang="zh-TW" sz="2200" dirty="0" err="1" smtClean="0"/>
              <a:t>HeadTA</a:t>
            </a:r>
            <a:r>
              <a:rPr lang="en-US" altLang="zh-TW" sz="2200" dirty="0" smtClean="0"/>
              <a:t>)</a:t>
            </a:r>
            <a:endParaRPr lang="zh-TW" altLang="en-US" dirty="0"/>
          </a:p>
        </p:txBody>
      </p:sp>
      <p:pic>
        <p:nvPicPr>
          <p:cNvPr id="6" name="Picture 4" descr="joke"/>
          <p:cNvPicPr>
            <a:picLocks noChangeAspect="1" noChangeArrowheads="1"/>
          </p:cNvPicPr>
          <p:nvPr/>
        </p:nvPicPr>
        <p:blipFill>
          <a:blip r:embed="rId3">
            <a:extLst>
              <a:ext uri="{28A0092B-C50C-407E-A947-70E740481C1C}">
                <a14:useLocalDpi xmlns:a14="http://schemas.microsoft.com/office/drawing/2010/main" val="0"/>
              </a:ext>
            </a:extLst>
          </a:blip>
          <a:srcRect l="1373" r="1115" b="4167"/>
          <a:stretch>
            <a:fillRect/>
          </a:stretch>
        </p:blipFill>
        <p:spPr bwMode="auto">
          <a:xfrm>
            <a:off x="2895600" y="1108963"/>
            <a:ext cx="2702256" cy="350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019801" y="2171700"/>
            <a:ext cx="3418841" cy="954107"/>
          </a:xfrm>
          <a:prstGeom prst="rect">
            <a:avLst/>
          </a:prstGeom>
          <a:noFill/>
        </p:spPr>
        <p:txBody>
          <a:bodyPr wrap="square" rtlCol="0">
            <a:spAutoFit/>
          </a:bodyPr>
          <a:lstStyle/>
          <a:p>
            <a:r>
              <a:rPr lang="en-US" sz="1400" dirty="0" smtClean="0"/>
              <a:t>Physics:  E&amp;M, optics, materials…</a:t>
            </a:r>
          </a:p>
          <a:p>
            <a:r>
              <a:rPr lang="en-US" sz="1400" dirty="0" smtClean="0"/>
              <a:t>Electronics (display devices)</a:t>
            </a:r>
          </a:p>
          <a:p>
            <a:r>
              <a:rPr lang="en-US" sz="1400" dirty="0" smtClean="0"/>
              <a:t>Psychophysics/Human Visual System</a:t>
            </a:r>
          </a:p>
          <a:p>
            <a:r>
              <a:rPr lang="en-US" sz="1400" dirty="0" smtClean="0"/>
              <a:t>Graphical design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051"/>
          <p:cNvSpPr>
            <a:spLocks noGrp="1" noChangeArrowheads="1"/>
          </p:cNvSpPr>
          <p:nvPr>
            <p:ph sz="quarter" idx="1"/>
          </p:nvPr>
        </p:nvSpPr>
        <p:spPr>
          <a:xfrm>
            <a:off x="1016000" y="1028700"/>
            <a:ext cx="7315200" cy="3600450"/>
          </a:xfrm>
        </p:spPr>
        <p:txBody>
          <a:bodyPr>
            <a:normAutofit fontScale="85000" lnSpcReduction="20000"/>
          </a:bodyPr>
          <a:lstStyle/>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pPr>
            <a:endParaRPr lang="zh-TW" altLang="en-US" sz="1400" dirty="0">
              <a:ea typeface="新細明體" charset="-120"/>
              <a:cs typeface="新細明體" charset="-120"/>
            </a:endParaRPr>
          </a:p>
          <a:p>
            <a:pPr eaLnBrk="1" hangingPunct="1">
              <a:lnSpc>
                <a:spcPct val="80000"/>
              </a:lnSpc>
              <a:buFont typeface="Verdana" charset="0"/>
              <a:buNone/>
            </a:pPr>
            <a:r>
              <a:rPr lang="en-US" altLang="zh-TW" sz="1600" dirty="0">
                <a:ea typeface="新細明體" charset="-120"/>
                <a:cs typeface="新細明體" charset="-120"/>
              </a:rPr>
              <a:t>The Channel at </a:t>
            </a:r>
            <a:r>
              <a:rPr lang="en-US" altLang="zh-TW" sz="1600" dirty="0" err="1">
                <a:ea typeface="新細明體" charset="-120"/>
                <a:cs typeface="新細明體" charset="-120"/>
              </a:rPr>
              <a:t>Gravelines</a:t>
            </a:r>
            <a:r>
              <a:rPr lang="en-US" altLang="zh-TW" sz="1600" dirty="0">
                <a:ea typeface="新細明體" charset="-120"/>
                <a:cs typeface="新細明體" charset="-120"/>
              </a:rPr>
              <a:t> (1890) by Georges Seurat</a:t>
            </a:r>
            <a:r>
              <a:rPr lang="en-US" altLang="zh-TW" sz="1300" dirty="0">
                <a:ea typeface="新細明體" charset="-120"/>
                <a:cs typeface="新細明體" charset="-120"/>
              </a:rPr>
              <a:t> </a:t>
            </a:r>
          </a:p>
          <a:p>
            <a:pPr eaLnBrk="1" hangingPunct="1">
              <a:lnSpc>
                <a:spcPct val="80000"/>
              </a:lnSpc>
              <a:buFont typeface="Verdana" charset="0"/>
              <a:buNone/>
            </a:pPr>
            <a:endParaRPr lang="en-US" altLang="zh-TW" sz="1300" dirty="0">
              <a:ea typeface="新細明體" charset="-120"/>
              <a:cs typeface="新細明體" charset="-120"/>
            </a:endParaRPr>
          </a:p>
          <a:p>
            <a:pPr eaLnBrk="1" hangingPunct="1">
              <a:lnSpc>
                <a:spcPct val="80000"/>
              </a:lnSpc>
            </a:pPr>
            <a:r>
              <a:rPr lang="en-US" altLang="zh-TW" sz="1600" dirty="0" smtClean="0">
                <a:ea typeface="新細明體" charset="-120"/>
                <a:cs typeface="新細明體" charset="-120"/>
              </a:rPr>
              <a:t>Discrete color </a:t>
            </a:r>
            <a:r>
              <a:rPr lang="en-US" altLang="zh-TW" sz="1600" dirty="0">
                <a:ea typeface="新細明體" charset="-120"/>
                <a:cs typeface="新細明體" charset="-120"/>
              </a:rPr>
              <a:t>daubs (</a:t>
            </a:r>
            <a:r>
              <a:rPr lang="en-US" altLang="zh-TW" sz="1600" dirty="0" smtClean="0">
                <a:ea typeface="新細明體" charset="-120"/>
                <a:cs typeface="新細明體" charset="-120"/>
              </a:rPr>
              <a:t>left image) are said to mix </a:t>
            </a:r>
            <a:r>
              <a:rPr lang="en-US" altLang="zh-TW" sz="1600" dirty="0">
                <a:ea typeface="新細明體" charset="-120"/>
                <a:cs typeface="新細明體" charset="-120"/>
              </a:rPr>
              <a:t>additively at a distance.</a:t>
            </a:r>
          </a:p>
          <a:p>
            <a:pPr lvl="1" eaLnBrk="1" hangingPunct="1">
              <a:lnSpc>
                <a:spcPct val="80000"/>
              </a:lnSpc>
            </a:pPr>
            <a:r>
              <a:rPr lang="en-US" altLang="zh-TW" sz="1700" dirty="0">
                <a:ea typeface="新細明體" charset="-120"/>
                <a:cs typeface="新細明體" charset="-120"/>
              </a:rPr>
              <a:t>P</a:t>
            </a:r>
            <a:r>
              <a:rPr lang="en-US" altLang="zh-TW" sz="1700" dirty="0" smtClean="0">
                <a:ea typeface="新細明體" charset="-120"/>
                <a:cs typeface="新細明體" charset="-120"/>
              </a:rPr>
              <a:t>ointillist </a:t>
            </a:r>
            <a:r>
              <a:rPr lang="en-US" altLang="zh-TW" sz="1700" dirty="0">
                <a:ea typeface="新細明體" charset="-120"/>
                <a:cs typeface="新細明體" charset="-120"/>
              </a:rPr>
              <a:t>technique</a:t>
            </a:r>
          </a:p>
          <a:p>
            <a:pPr lvl="1" eaLnBrk="1" hangingPunct="1">
              <a:lnSpc>
                <a:spcPct val="80000"/>
              </a:lnSpc>
            </a:pPr>
            <a:r>
              <a:rPr lang="en-US" altLang="zh-TW" sz="1700" dirty="0">
                <a:ea typeface="新細明體" charset="-120"/>
                <a:cs typeface="新細明體" charset="-120"/>
              </a:rPr>
              <a:t>C</a:t>
            </a:r>
            <a:r>
              <a:rPr lang="en-US" altLang="zh-TW" sz="1700" dirty="0" smtClean="0">
                <a:ea typeface="新細明體" charset="-120"/>
                <a:cs typeface="新細明體" charset="-120"/>
              </a:rPr>
              <a:t>reates </a:t>
            </a:r>
            <a:r>
              <a:rPr lang="en-US" altLang="zh-TW" sz="1700" dirty="0">
                <a:ea typeface="新細明體" charset="-120"/>
                <a:cs typeface="新細明體" charset="-120"/>
              </a:rPr>
              <a:t>bright colors where </a:t>
            </a:r>
            <a:r>
              <a:rPr lang="en-US" altLang="zh-TW" sz="1700" dirty="0" smtClean="0">
                <a:ea typeface="新細明體" charset="-120"/>
                <a:cs typeface="新細明體" charset="-120"/>
              </a:rPr>
              <a:t>mixing(overlaying) daubs darkens </a:t>
            </a:r>
            <a:r>
              <a:rPr lang="en-US" altLang="zh-TW" sz="1700" dirty="0">
                <a:ea typeface="新細明體" charset="-120"/>
                <a:cs typeface="新細明體" charset="-120"/>
              </a:rPr>
              <a:t>(subtractive)</a:t>
            </a:r>
            <a:endParaRPr lang="en-US" altLang="zh-TW" sz="1800" dirty="0">
              <a:ea typeface="新細明體" charset="-120"/>
              <a:cs typeface="新細明體" charset="-120"/>
            </a:endParaRPr>
          </a:p>
          <a:p>
            <a:pPr eaLnBrk="1" hangingPunct="1">
              <a:lnSpc>
                <a:spcPct val="120000"/>
              </a:lnSpc>
            </a:pPr>
            <a:r>
              <a:rPr lang="en-US" altLang="zh-TW" sz="1600" dirty="0">
                <a:ea typeface="新細明體" charset="-120"/>
                <a:cs typeface="新細明體" charset="-120"/>
              </a:rPr>
              <a:t>Sondheim’s “Sunday in the Park with </a:t>
            </a:r>
            <a:r>
              <a:rPr lang="en-US" altLang="zh-TW" sz="1600" dirty="0" smtClean="0">
                <a:ea typeface="新細明體" charset="-120"/>
                <a:cs typeface="新細明體" charset="-120"/>
              </a:rPr>
              <a:t>George” is a fantastic </a:t>
            </a:r>
            <a:r>
              <a:rPr lang="en-US" altLang="zh-TW" sz="1600" dirty="0">
                <a:ea typeface="新細明體" charset="-120"/>
                <a:cs typeface="新細明體" charset="-120"/>
              </a:rPr>
              <a:t>modern musical exploring Seurat’s color use and theories about light, color, composition.</a:t>
            </a:r>
          </a:p>
          <a:p>
            <a:pPr lvl="1" eaLnBrk="1" hangingPunct="1">
              <a:lnSpc>
                <a:spcPct val="80000"/>
              </a:lnSpc>
            </a:pPr>
            <a:endParaRPr lang="en-US" altLang="zh-TW" sz="17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30</a:t>
            </a:fld>
            <a:r>
              <a:rPr lang="en-US" dirty="0" smtClean="0"/>
              <a:t>/57</a:t>
            </a:r>
            <a:endParaRPr lang="en-US" dirty="0"/>
          </a:p>
        </p:txBody>
      </p:sp>
      <p:sp>
        <p:nvSpPr>
          <p:cNvPr id="32773" name="Rectangle 2057"/>
          <p:cNvSpPr>
            <a:spLocks noGrp="1" noChangeArrowheads="1"/>
          </p:cNvSpPr>
          <p:nvPr>
            <p:ph type="title"/>
          </p:nvPr>
        </p:nvSpPr>
        <p:spPr>
          <a:xfrm>
            <a:off x="431800" y="376833"/>
            <a:ext cx="7721600" cy="566142"/>
          </a:xfrm>
          <a:noFill/>
        </p:spPr>
        <p:txBody>
          <a:bodyPr/>
          <a:lstStyle/>
          <a:p>
            <a:pPr eaLnBrk="1" hangingPunct="1"/>
            <a:r>
              <a:rPr lang="en-US" altLang="zh-TW" dirty="0">
                <a:ea typeface="新細明體" charset="-120"/>
                <a:cs typeface="新細明體" charset="-120"/>
              </a:rPr>
              <a:t>Additive Mixture in Pointillist Art</a:t>
            </a:r>
          </a:p>
        </p:txBody>
      </p:sp>
      <p:pic>
        <p:nvPicPr>
          <p:cNvPr id="6" name="Picture 5" descr="fig5"/>
          <p:cNvPicPr>
            <a:picLocks noChangeAspect="1" noChangeArrowheads="1"/>
          </p:cNvPicPr>
          <p:nvPr/>
        </p:nvPicPr>
        <p:blipFill>
          <a:blip r:embed="rId3">
            <a:extLst>
              <a:ext uri="{28A0092B-C50C-407E-A947-70E740481C1C}">
                <a14:useLocalDpi xmlns:a14="http://schemas.microsoft.com/office/drawing/2010/main" val="0"/>
              </a:ext>
            </a:extLst>
          </a:blip>
          <a:srcRect b="1767"/>
          <a:stretch>
            <a:fillRect/>
          </a:stretch>
        </p:blipFill>
        <p:spPr bwMode="auto">
          <a:xfrm>
            <a:off x="4572000" y="828318"/>
            <a:ext cx="2577465" cy="222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fig5"/>
          <p:cNvPicPr>
            <a:picLocks noChangeAspect="1" noChangeArrowheads="1"/>
          </p:cNvPicPr>
          <p:nvPr/>
        </p:nvPicPr>
        <p:blipFill>
          <a:blip r:embed="rId4">
            <a:extLst>
              <a:ext uri="{28A0092B-C50C-407E-A947-70E740481C1C}">
                <a14:useLocalDpi xmlns:a14="http://schemas.microsoft.com/office/drawing/2010/main" val="0"/>
              </a:ext>
            </a:extLst>
          </a:blip>
          <a:srcRect r="3572" b="2702"/>
          <a:stretch>
            <a:fillRect/>
          </a:stretch>
        </p:blipFill>
        <p:spPr bwMode="auto">
          <a:xfrm>
            <a:off x="2286000" y="1196718"/>
            <a:ext cx="1587130" cy="158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1">
                                            <p:txEl>
                                              <p:pRg st="11" end="11"/>
                                            </p:txEl>
                                          </p:spTgt>
                                        </p:tgtEl>
                                        <p:attrNameLst>
                                          <p:attrName>style.visibility</p:attrName>
                                        </p:attrNameLst>
                                      </p:cBhvr>
                                      <p:to>
                                        <p:strVal val="visible"/>
                                      </p:to>
                                    </p:set>
                                    <p:animEffect transition="in" filter="fade">
                                      <p:cBhvr>
                                        <p:cTn id="7" dur="500"/>
                                        <p:tgtEl>
                                          <p:spTgt spid="94211">
                                            <p:txEl>
                                              <p:pRg st="11" end="1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4211">
                                            <p:txEl>
                                              <p:pRg st="13" end="13"/>
                                            </p:txEl>
                                          </p:spTgt>
                                        </p:tgtEl>
                                        <p:attrNameLst>
                                          <p:attrName>style.visibility</p:attrName>
                                        </p:attrNameLst>
                                      </p:cBhvr>
                                      <p:to>
                                        <p:strVal val="visible"/>
                                      </p:to>
                                    </p:set>
                                    <p:animEffect transition="in" filter="fade">
                                      <p:cBhvr>
                                        <p:cTn id="16" dur="500"/>
                                        <p:tgtEl>
                                          <p:spTgt spid="94211">
                                            <p:txEl>
                                              <p:pRg st="13" end="1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4211">
                                            <p:txEl>
                                              <p:pRg st="14" end="14"/>
                                            </p:txEl>
                                          </p:spTgt>
                                        </p:tgtEl>
                                        <p:attrNameLst>
                                          <p:attrName>style.visibility</p:attrName>
                                        </p:attrNameLst>
                                      </p:cBhvr>
                                      <p:to>
                                        <p:strVal val="visible"/>
                                      </p:to>
                                    </p:set>
                                    <p:animEffect transition="in" filter="fade">
                                      <p:cBhvr>
                                        <p:cTn id="21" dur="500"/>
                                        <p:tgtEl>
                                          <p:spTgt spid="94211">
                                            <p:txEl>
                                              <p:pRg st="14" end="1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4211">
                                            <p:txEl>
                                              <p:pRg st="15" end="15"/>
                                            </p:txEl>
                                          </p:spTgt>
                                        </p:tgtEl>
                                        <p:attrNameLst>
                                          <p:attrName>style.visibility</p:attrName>
                                        </p:attrNameLst>
                                      </p:cBhvr>
                                      <p:to>
                                        <p:strVal val="visible"/>
                                      </p:to>
                                    </p:set>
                                    <p:animEffect transition="in" filter="fade">
                                      <p:cBhvr>
                                        <p:cTn id="26" dur="500"/>
                                        <p:tgtEl>
                                          <p:spTgt spid="94211">
                                            <p:txEl>
                                              <p:pRg st="15" end="1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4211">
                                            <p:txEl>
                                              <p:pRg st="16" end="16"/>
                                            </p:txEl>
                                          </p:spTgt>
                                        </p:tgtEl>
                                        <p:attrNameLst>
                                          <p:attrName>style.visibility</p:attrName>
                                        </p:attrNameLst>
                                      </p:cBhvr>
                                      <p:to>
                                        <p:strVal val="visible"/>
                                      </p:to>
                                    </p:set>
                                    <p:animEffect transition="in" filter="fade">
                                      <p:cBhvr>
                                        <p:cTn id="31" dur="500"/>
                                        <p:tgtEl>
                                          <p:spTgt spid="94211">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cture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14400"/>
            <a:ext cx="3225799"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14"/>
          <p:cNvSpPr>
            <a:spLocks noGrp="1" noChangeArrowheads="1"/>
          </p:cNvSpPr>
          <p:nvPr>
            <p:ph type="title"/>
          </p:nvPr>
        </p:nvSpPr>
        <p:spPr>
          <a:xfrm>
            <a:off x="381000" y="348258"/>
            <a:ext cx="8636000" cy="566142"/>
          </a:xfrm>
        </p:spPr>
        <p:txBody>
          <a:bodyPr/>
          <a:lstStyle/>
          <a:p>
            <a:pPr eaLnBrk="1" hangingPunct="1"/>
            <a:r>
              <a:rPr lang="en-US" altLang="zh-TW" dirty="0">
                <a:ea typeface="新細明體" charset="-120"/>
                <a:cs typeface="新細明體" charset="-120"/>
              </a:rPr>
              <a:t>Complementary Hues – Additive Mixture</a:t>
            </a:r>
            <a:endParaRPr lang="zh-TW" altLang="en-US" dirty="0">
              <a:ea typeface="新細明體" charset="-120"/>
              <a:cs typeface="新細明體" charset="-120"/>
            </a:endParaRPr>
          </a:p>
        </p:txBody>
      </p:sp>
      <p:sp>
        <p:nvSpPr>
          <p:cNvPr id="95235" name="Rectangle 3"/>
          <p:cNvSpPr>
            <a:spLocks noGrp="1" noChangeArrowheads="1"/>
          </p:cNvSpPr>
          <p:nvPr>
            <p:ph type="body" sz="half" idx="1"/>
          </p:nvPr>
        </p:nvSpPr>
        <p:spPr>
          <a:xfrm>
            <a:off x="276592" y="1200150"/>
            <a:ext cx="5715000" cy="3187899"/>
          </a:xfrm>
        </p:spPr>
        <p:txBody>
          <a:bodyPr>
            <a:noAutofit/>
          </a:bodyPr>
          <a:lstStyle/>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marL="0" indent="0" eaLnBrk="1" hangingPunct="1">
              <a:buNone/>
            </a:pPr>
            <a:endParaRPr lang="en-US" altLang="zh-TW" sz="1400" dirty="0" smtClean="0">
              <a:ea typeface="新細明體" charset="-120"/>
              <a:cs typeface="新細明體" charset="-120"/>
            </a:endParaRPr>
          </a:p>
          <a:p>
            <a:pPr eaLnBrk="1" hangingPunct="1"/>
            <a:r>
              <a:rPr lang="en-US" altLang="zh-TW" sz="1400" dirty="0" smtClean="0">
                <a:ea typeface="新細明體" charset="-120"/>
                <a:cs typeface="新細明體" charset="-120"/>
              </a:rPr>
              <a:t>These  “unique” hues play a role in opponent color perception discussed later</a:t>
            </a:r>
            <a:endParaRPr lang="en-US" altLang="zh-TW" sz="1400" dirty="0">
              <a:ea typeface="新細明體" charset="-120"/>
              <a:cs typeface="新細明體" charset="-120"/>
            </a:endParaRPr>
          </a:p>
          <a:p>
            <a:pPr eaLnBrk="1" hangingPunct="1"/>
            <a:r>
              <a:rPr lang="en-US" altLang="zh-TW" sz="1400" dirty="0">
                <a:ea typeface="新細明體" charset="-120"/>
                <a:cs typeface="新細明體" charset="-120"/>
              </a:rPr>
              <a:t>Note that only for perfect red and green do you get gray – CRT red and green both have yellow components and therefore sum to yellowish gray</a:t>
            </a:r>
          </a:p>
        </p:txBody>
      </p:sp>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31</a:t>
            </a:fld>
            <a:r>
              <a:rPr lang="en-US" dirty="0" smtClean="0"/>
              <a:t>/57</a:t>
            </a:r>
            <a:endParaRPr lang="en-US" dirty="0"/>
          </a:p>
        </p:txBody>
      </p:sp>
      <p:sp>
        <p:nvSpPr>
          <p:cNvPr id="95241" name="Text Box 9"/>
          <p:cNvSpPr txBox="1">
            <a:spLocks noChangeArrowheads="1"/>
          </p:cNvSpPr>
          <p:nvPr/>
        </p:nvSpPr>
        <p:spPr bwMode="auto">
          <a:xfrm>
            <a:off x="381000" y="1057275"/>
            <a:ext cx="5334000" cy="2585323"/>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600" b="1" dirty="0">
                <a:ea typeface="新細明體" charset="-120"/>
                <a:cs typeface="新細明體" charset="-120"/>
              </a:rPr>
              <a:t>Complementary </a:t>
            </a:r>
            <a:r>
              <a:rPr lang="en-US" altLang="zh-TW" sz="1600" b="1" dirty="0" smtClean="0">
                <a:ea typeface="新細明體" charset="-120"/>
                <a:cs typeface="新細明體" charset="-120"/>
              </a:rPr>
              <a:t>hues</a:t>
            </a:r>
            <a:r>
              <a:rPr lang="en-US" altLang="zh-TW" sz="1600" b="1" dirty="0">
                <a:ea typeface="新細明體" charset="-120"/>
                <a:cs typeface="新細明體" charset="-120"/>
              </a:rPr>
              <a:t>:</a:t>
            </a:r>
            <a:r>
              <a:rPr lang="en-US" altLang="zh-TW" sz="1600" dirty="0">
                <a:ea typeface="新細明體" charset="-120"/>
                <a:cs typeface="新細明體" charset="-120"/>
              </a:rPr>
              <a:t>  </a:t>
            </a:r>
            <a:r>
              <a:rPr lang="en-US" altLang="zh-TW" sz="1800" dirty="0">
                <a:ea typeface="新細明體" charset="-120"/>
                <a:cs typeface="新細明體" charset="-120"/>
              </a:rPr>
              <a:t>Any hue will yield gray if additively mixed </a:t>
            </a:r>
            <a:r>
              <a:rPr lang="en-US" altLang="zh-TW" sz="1800" dirty="0" smtClean="0">
                <a:ea typeface="新細明體" charset="-120"/>
                <a:cs typeface="新細明體" charset="-120"/>
              </a:rPr>
              <a:t>in </a:t>
            </a:r>
            <a:r>
              <a:rPr lang="en-US" altLang="zh-TW" sz="1800" dirty="0">
                <a:ea typeface="新細明體" charset="-120"/>
                <a:cs typeface="新細明體" charset="-120"/>
              </a:rPr>
              <a:t>correct </a:t>
            </a:r>
            <a:r>
              <a:rPr lang="en-US" altLang="zh-TW" sz="1800" dirty="0" smtClean="0">
                <a:ea typeface="新細明體" charset="-120"/>
                <a:cs typeface="新細明體" charset="-120"/>
              </a:rPr>
              <a:t>proportion with it’s opposite </a:t>
            </a:r>
            <a:r>
              <a:rPr lang="en-US" altLang="zh-TW" sz="1800" dirty="0">
                <a:ea typeface="新細明體" charset="-120"/>
                <a:cs typeface="新細明體" charset="-120"/>
              </a:rPr>
              <a:t>hue </a:t>
            </a:r>
            <a:r>
              <a:rPr lang="en-US" altLang="zh-TW" sz="1800" dirty="0" smtClean="0">
                <a:ea typeface="新細明體" charset="-120"/>
                <a:cs typeface="新細明體" charset="-120"/>
              </a:rPr>
              <a:t>on the </a:t>
            </a:r>
            <a:r>
              <a:rPr lang="en-US" altLang="zh-TW" sz="1800" dirty="0">
                <a:ea typeface="新細明體" charset="-120"/>
                <a:cs typeface="新細明體" charset="-120"/>
              </a:rPr>
              <a:t>color circle. Such hue pairs are </a:t>
            </a:r>
            <a:r>
              <a:rPr lang="en-US" altLang="zh-TW" sz="1800" dirty="0" smtClean="0">
                <a:ea typeface="新細明體" charset="-120"/>
                <a:cs typeface="新細明體" charset="-120"/>
              </a:rPr>
              <a:t>complementary. </a:t>
            </a:r>
            <a:r>
              <a:rPr lang="en-US" altLang="zh-TW" sz="1800" dirty="0">
                <a:ea typeface="新細明體" charset="-120"/>
                <a:cs typeface="新細明體" charset="-120"/>
              </a:rPr>
              <a:t>Of particular importance are the pairs that contain four unique hues: red-green, </a:t>
            </a:r>
            <a:r>
              <a:rPr lang="en-US" altLang="zh-TW" sz="1800" dirty="0" smtClean="0">
                <a:ea typeface="新細明體" charset="-120"/>
                <a:cs typeface="新細明體" charset="-120"/>
              </a:rPr>
              <a:t>blue-yellow “complementary hues”</a:t>
            </a:r>
          </a:p>
          <a:p>
            <a:pPr>
              <a:spcBef>
                <a:spcPct val="50000"/>
              </a:spcBef>
            </a:pPr>
            <a:endParaRPr lang="en-US" altLang="zh-TW" sz="1800" dirty="0" smtClean="0">
              <a:ea typeface="新細明體" charset="-120"/>
              <a:cs typeface="新細明體" charset="-120"/>
            </a:endParaRPr>
          </a:p>
          <a:p>
            <a:pPr>
              <a:spcBef>
                <a:spcPct val="50000"/>
              </a:spcBef>
            </a:pPr>
            <a:endParaRPr lang="en-US" altLang="zh-TW" sz="1800" dirty="0">
              <a:ea typeface="新細明體" charset="-120"/>
              <a:cs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241"/>
                                        </p:tgtEl>
                                        <p:attrNameLst>
                                          <p:attrName>style.visibility</p:attrName>
                                        </p:attrNameLst>
                                      </p:cBhvr>
                                      <p:to>
                                        <p:strVal val="visible"/>
                                      </p:to>
                                    </p:set>
                                    <p:animEffect transition="in" filter="fade">
                                      <p:cBhvr>
                                        <p:cTn id="7" dur="500"/>
                                        <p:tgtEl>
                                          <p:spTgt spid="95241"/>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5235">
                                            <p:txEl>
                                              <p:pRg st="7" end="7"/>
                                            </p:txEl>
                                          </p:spTgt>
                                        </p:tgtEl>
                                        <p:attrNameLst>
                                          <p:attrName>style.visibility</p:attrName>
                                        </p:attrNameLst>
                                      </p:cBhvr>
                                      <p:to>
                                        <p:strVal val="visible"/>
                                      </p:to>
                                    </p:set>
                                    <p:animEffect transition="in" filter="fade">
                                      <p:cBhvr>
                                        <p:cTn id="14" dur="500"/>
                                        <p:tgtEl>
                                          <p:spTgt spid="95235">
                                            <p:txEl>
                                              <p:pRg st="7" end="7"/>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5235">
                                            <p:txEl>
                                              <p:pRg st="8" end="8"/>
                                            </p:txEl>
                                          </p:spTgt>
                                        </p:tgtEl>
                                        <p:attrNameLst>
                                          <p:attrName>style.visibility</p:attrName>
                                        </p:attrNameLst>
                                      </p:cBhvr>
                                      <p:to>
                                        <p:strVal val="visible"/>
                                      </p:to>
                                    </p:set>
                                    <p:animEffect transition="in" filter="fade">
                                      <p:cBhvr>
                                        <p:cTn id="19" dur="500"/>
                                        <p:tgtEl>
                                          <p:spTgt spid="9523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sz="quarter" idx="1"/>
          </p:nvPr>
        </p:nvSpPr>
        <p:spPr>
          <a:xfrm>
            <a:off x="812800" y="1085850"/>
            <a:ext cx="7721600" cy="3771900"/>
          </a:xfrm>
        </p:spPr>
        <p:txBody>
          <a:bodyPr>
            <a:normAutofit fontScale="70000" lnSpcReduction="20000"/>
          </a:bodyPr>
          <a:lstStyle/>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80000"/>
              </a:lnSpc>
            </a:pPr>
            <a:endParaRPr lang="en-US" altLang="zh-TW" sz="1600" dirty="0" smtClean="0">
              <a:ea typeface="新細明體" charset="-120"/>
              <a:cs typeface="新細明體" charset="-120"/>
            </a:endParaRPr>
          </a:p>
          <a:p>
            <a:pPr eaLnBrk="1" hangingPunct="1">
              <a:lnSpc>
                <a:spcPct val="80000"/>
              </a:lnSpc>
            </a:pPr>
            <a:endParaRPr lang="en-US" altLang="zh-TW" sz="1600" dirty="0">
              <a:ea typeface="新細明體" charset="-120"/>
              <a:cs typeface="新細明體" charset="-120"/>
            </a:endParaRPr>
          </a:p>
          <a:p>
            <a:pPr eaLnBrk="1" hangingPunct="1">
              <a:lnSpc>
                <a:spcPct val="80000"/>
              </a:lnSpc>
            </a:pPr>
            <a:endParaRPr lang="zh-TW" altLang="en-US" sz="1600" dirty="0">
              <a:ea typeface="新細明體" charset="-120"/>
              <a:cs typeface="新細明體" charset="-120"/>
            </a:endParaRPr>
          </a:p>
          <a:p>
            <a:pPr eaLnBrk="1" hangingPunct="1">
              <a:lnSpc>
                <a:spcPct val="120000"/>
              </a:lnSpc>
            </a:pPr>
            <a:r>
              <a:rPr lang="en-US" altLang="zh-TW" sz="1800" dirty="0" smtClean="0">
                <a:ea typeface="新細明體" charset="-120"/>
                <a:cs typeface="新細明體" charset="-120"/>
              </a:rPr>
              <a:t>The gray </a:t>
            </a:r>
            <a:r>
              <a:rPr lang="en-US" altLang="zh-TW" sz="1800" dirty="0">
                <a:ea typeface="新細明體" charset="-120"/>
                <a:cs typeface="新細明體" charset="-120"/>
              </a:rPr>
              <a:t>patches on </a:t>
            </a:r>
            <a:r>
              <a:rPr lang="en-US" altLang="zh-TW" sz="1800" dirty="0" smtClean="0">
                <a:ea typeface="新細明體" charset="-120"/>
                <a:cs typeface="新細明體" charset="-120"/>
              </a:rPr>
              <a:t>the blue </a:t>
            </a:r>
            <a:r>
              <a:rPr lang="en-US" altLang="zh-TW" sz="1800" dirty="0">
                <a:ea typeface="新細明體" charset="-120"/>
                <a:cs typeface="新細明體" charset="-120"/>
              </a:rPr>
              <a:t>and yellow backgrounds are physically identical</a:t>
            </a:r>
            <a:r>
              <a:rPr lang="en-US" altLang="zh-TW" sz="1800" dirty="0" smtClean="0">
                <a:ea typeface="新細明體" charset="-120"/>
                <a:cs typeface="新細明體" charset="-120"/>
              </a:rPr>
              <a:t>, yet </a:t>
            </a:r>
            <a:r>
              <a:rPr lang="en-US" altLang="zh-TW" sz="1800" dirty="0">
                <a:ea typeface="新細明體" charset="-120"/>
                <a:cs typeface="新細明體" charset="-120"/>
              </a:rPr>
              <a:t>look different</a:t>
            </a:r>
          </a:p>
          <a:p>
            <a:pPr eaLnBrk="1" hangingPunct="1">
              <a:lnSpc>
                <a:spcPct val="120000"/>
              </a:lnSpc>
            </a:pPr>
            <a:r>
              <a:rPr lang="en-US" altLang="zh-TW" sz="1800" dirty="0">
                <a:ea typeface="新細明體" charset="-120"/>
                <a:cs typeface="新細明體" charset="-120"/>
              </a:rPr>
              <a:t>Difference in perceived brightness: patch on </a:t>
            </a:r>
            <a:r>
              <a:rPr lang="en-US" altLang="zh-TW" sz="1800" dirty="0" smtClean="0">
                <a:ea typeface="新細明體" charset="-120"/>
                <a:cs typeface="新細明體" charset="-120"/>
              </a:rPr>
              <a:t>blue background </a:t>
            </a:r>
            <a:r>
              <a:rPr lang="en-US" altLang="zh-TW" sz="1800" dirty="0">
                <a:ea typeface="新細明體" charset="-120"/>
                <a:cs typeface="新細明體" charset="-120"/>
              </a:rPr>
              <a:t>looks brighter than </a:t>
            </a:r>
            <a:r>
              <a:rPr lang="en-US" altLang="zh-TW" sz="1800" dirty="0" smtClean="0">
                <a:ea typeface="新細明體" charset="-120"/>
                <a:cs typeface="新細明體" charset="-120"/>
              </a:rPr>
              <a:t>one on yellow.  </a:t>
            </a:r>
            <a:r>
              <a:rPr lang="en-US" altLang="zh-TW" sz="1800" dirty="0">
                <a:ea typeface="新細明體" charset="-120"/>
                <a:cs typeface="新細明體" charset="-120"/>
              </a:rPr>
              <a:t>R</a:t>
            </a:r>
            <a:r>
              <a:rPr lang="en-US" altLang="zh-TW" sz="1800" dirty="0" smtClean="0">
                <a:ea typeface="新細明體" charset="-120"/>
                <a:cs typeface="新細明體" charset="-120"/>
              </a:rPr>
              <a:t>esult </a:t>
            </a:r>
            <a:r>
              <a:rPr lang="en-US" altLang="zh-TW" sz="1800" dirty="0">
                <a:ea typeface="新細明體" charset="-120"/>
                <a:cs typeface="新細明體" charset="-120"/>
              </a:rPr>
              <a:t>of brightness contrast.  </a:t>
            </a:r>
          </a:p>
          <a:p>
            <a:pPr eaLnBrk="1" hangingPunct="1">
              <a:lnSpc>
                <a:spcPct val="120000"/>
              </a:lnSpc>
            </a:pPr>
            <a:r>
              <a:rPr lang="en-US" altLang="zh-TW" sz="1800" dirty="0">
                <a:ea typeface="新細明體" charset="-120"/>
                <a:cs typeface="新細明體" charset="-120"/>
              </a:rPr>
              <a:t>Also a difference in perceived hue.  Patch on blue looks yellowish, while patch on yellow looks bluish.  This is color contrast: hues tend to induce their complementary colors in neighboring areas</a:t>
            </a:r>
            <a:r>
              <a:rPr lang="en-US" altLang="zh-TW" sz="1800" dirty="0" smtClean="0">
                <a:ea typeface="新細明體" charset="-120"/>
                <a:cs typeface="新細明體" charset="-120"/>
              </a:rPr>
              <a:t>.</a:t>
            </a:r>
          </a:p>
          <a:p>
            <a:pPr>
              <a:lnSpc>
                <a:spcPct val="80000"/>
              </a:lnSpc>
            </a:pPr>
            <a:r>
              <a:rPr lang="en-US" altLang="zh-TW" dirty="0" smtClean="0">
                <a:ea typeface="新細明體" charset="-120"/>
                <a:cs typeface="新細明體" charset="-120"/>
              </a:rPr>
              <a:t>To explore, click any Albers Plate link on:</a:t>
            </a:r>
            <a:r>
              <a:rPr lang="en-US" altLang="zh-TW" dirty="0">
                <a:ea typeface="新細明體" charset="-120"/>
                <a:cs typeface="新細明體" charset="-120"/>
              </a:rPr>
              <a:t> </a:t>
            </a:r>
            <a:r>
              <a:rPr lang="en-US" altLang="zh-TW" sz="1600" dirty="0" smtClean="0">
                <a:ea typeface="新細明體" charset="-120"/>
                <a:cs typeface="新細明體" charset="-120"/>
                <a:hlinkClick r:id="rId3"/>
              </a:rPr>
              <a:t>http://www.cs.brown.edu/courses/cs092/VA10/HTML/start.html</a:t>
            </a:r>
            <a:endParaRPr lang="en-US" altLang="zh-TW" sz="1600" dirty="0" smtClean="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32</a:t>
            </a:fld>
            <a:r>
              <a:rPr lang="en-US" dirty="0" smtClean="0"/>
              <a:t>/57</a:t>
            </a:r>
            <a:endParaRPr lang="en-US" dirty="0"/>
          </a:p>
        </p:txBody>
      </p:sp>
      <p:sp>
        <p:nvSpPr>
          <p:cNvPr id="34820" name="Rectangle 16"/>
          <p:cNvSpPr>
            <a:spLocks noGrp="1" noChangeArrowheads="1"/>
          </p:cNvSpPr>
          <p:nvPr>
            <p:ph type="title"/>
          </p:nvPr>
        </p:nvSpPr>
        <p:spPr>
          <a:xfrm>
            <a:off x="431800" y="605433"/>
            <a:ext cx="7721600" cy="308967"/>
          </a:xfrm>
          <a:noFill/>
        </p:spPr>
        <p:txBody>
          <a:bodyPr>
            <a:normAutofit fontScale="90000"/>
          </a:bodyPr>
          <a:lstStyle/>
          <a:p>
            <a:pPr eaLnBrk="1" hangingPunct="1"/>
            <a:r>
              <a:rPr lang="en-US" altLang="zh-TW" dirty="0">
                <a:ea typeface="新細明體" charset="-120"/>
                <a:cs typeface="新細明體" charset="-120"/>
              </a:rPr>
              <a:t>Color Contrast</a:t>
            </a:r>
          </a:p>
        </p:txBody>
      </p:sp>
      <p:grpSp>
        <p:nvGrpSpPr>
          <p:cNvPr id="9" name="Group 8"/>
          <p:cNvGrpSpPr>
            <a:grpSpLocks/>
          </p:cNvGrpSpPr>
          <p:nvPr/>
        </p:nvGrpSpPr>
        <p:grpSpPr bwMode="auto">
          <a:xfrm>
            <a:off x="2286000" y="1028700"/>
            <a:ext cx="5181600" cy="1828800"/>
            <a:chOff x="528" y="1104"/>
            <a:chExt cx="3264" cy="1536"/>
          </a:xfrm>
        </p:grpSpPr>
        <p:sp>
          <p:nvSpPr>
            <p:cNvPr id="10" name="Rectangle 9"/>
            <p:cNvSpPr>
              <a:spLocks noChangeArrowheads="1"/>
            </p:cNvSpPr>
            <p:nvPr/>
          </p:nvSpPr>
          <p:spPr bwMode="auto">
            <a:xfrm>
              <a:off x="528" y="1104"/>
              <a:ext cx="1536" cy="1536"/>
            </a:xfrm>
            <a:prstGeom prst="rect">
              <a:avLst/>
            </a:prstGeom>
            <a:solidFill>
              <a:srgbClr val="0000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1" name="Rectangle 10"/>
            <p:cNvSpPr>
              <a:spLocks noChangeArrowheads="1"/>
            </p:cNvSpPr>
            <p:nvPr/>
          </p:nvSpPr>
          <p:spPr bwMode="auto">
            <a:xfrm>
              <a:off x="2256" y="1104"/>
              <a:ext cx="1536" cy="1536"/>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2" name="Rectangle 11"/>
            <p:cNvSpPr>
              <a:spLocks noChangeArrowheads="1"/>
            </p:cNvSpPr>
            <p:nvPr/>
          </p:nvSpPr>
          <p:spPr bwMode="auto">
            <a:xfrm>
              <a:off x="2784" y="1584"/>
              <a:ext cx="528" cy="528"/>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3" name="Rectangle 12"/>
            <p:cNvSpPr>
              <a:spLocks noChangeArrowheads="1"/>
            </p:cNvSpPr>
            <p:nvPr/>
          </p:nvSpPr>
          <p:spPr bwMode="auto">
            <a:xfrm>
              <a:off x="1008" y="1584"/>
              <a:ext cx="528" cy="528"/>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803">
                                            <p:txEl>
                                              <p:pRg st="11" end="11"/>
                                            </p:txEl>
                                          </p:spTgt>
                                        </p:tgtEl>
                                        <p:attrNameLst>
                                          <p:attrName>style.visibility</p:attrName>
                                        </p:attrNameLst>
                                      </p:cBhvr>
                                      <p:to>
                                        <p:strVal val="visible"/>
                                      </p:to>
                                    </p:set>
                                    <p:animEffect transition="in" filter="fade">
                                      <p:cBhvr>
                                        <p:cTn id="7" dur="500"/>
                                        <p:tgtEl>
                                          <p:spTgt spid="76803">
                                            <p:txEl>
                                              <p:pRg st="11" end="1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6803">
                                            <p:txEl>
                                              <p:pRg st="12" end="12"/>
                                            </p:txEl>
                                          </p:spTgt>
                                        </p:tgtEl>
                                        <p:attrNameLst>
                                          <p:attrName>style.visibility</p:attrName>
                                        </p:attrNameLst>
                                      </p:cBhvr>
                                      <p:to>
                                        <p:strVal val="visible"/>
                                      </p:to>
                                    </p:set>
                                    <p:animEffect transition="in" filter="fade">
                                      <p:cBhvr>
                                        <p:cTn id="14" dur="500"/>
                                        <p:tgtEl>
                                          <p:spTgt spid="76803">
                                            <p:txEl>
                                              <p:pRg st="12" end="1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6803">
                                            <p:txEl>
                                              <p:pRg st="13" end="13"/>
                                            </p:txEl>
                                          </p:spTgt>
                                        </p:tgtEl>
                                        <p:attrNameLst>
                                          <p:attrName>style.visibility</p:attrName>
                                        </p:attrNameLst>
                                      </p:cBhvr>
                                      <p:to>
                                        <p:strVal val="visible"/>
                                      </p:to>
                                    </p:set>
                                    <p:animEffect transition="in" filter="fade">
                                      <p:cBhvr>
                                        <p:cTn id="19" dur="500"/>
                                        <p:tgtEl>
                                          <p:spTgt spid="76803">
                                            <p:txEl>
                                              <p:pRg st="13" end="1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6803">
                                            <p:txEl>
                                              <p:pRg st="14" end="14"/>
                                            </p:txEl>
                                          </p:spTgt>
                                        </p:tgtEl>
                                        <p:attrNameLst>
                                          <p:attrName>style.visibility</p:attrName>
                                        </p:attrNameLst>
                                      </p:cBhvr>
                                      <p:to>
                                        <p:strVal val="visible"/>
                                      </p:to>
                                    </p:set>
                                    <p:animEffect transition="in" filter="fade">
                                      <p:cBhvr>
                                        <p:cTn id="24" dur="500"/>
                                        <p:tgtEl>
                                          <p:spTgt spid="7680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sz="quarter" idx="1"/>
          </p:nvPr>
        </p:nvSpPr>
        <p:spPr>
          <a:xfrm>
            <a:off x="1016000" y="857250"/>
            <a:ext cx="7315200" cy="3771900"/>
          </a:xfrm>
        </p:spPr>
        <p:txBody>
          <a:bodyPr>
            <a:noAutofit/>
          </a:bodyPr>
          <a:lstStyle/>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marL="0" indent="0" eaLnBrk="1" hangingPunct="1">
              <a:buNone/>
            </a:pPr>
            <a:endParaRPr lang="en-US" altLang="zh-TW" sz="1400" dirty="0">
              <a:ea typeface="新細明體" charset="-120"/>
              <a:cs typeface="新細明體" charset="-120"/>
            </a:endParaRPr>
          </a:p>
          <a:p>
            <a:pPr marL="0" indent="0" eaLnBrk="1" hangingPunct="1">
              <a:buNone/>
            </a:pPr>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zh-TW" altLang="en-US" sz="1400" dirty="0">
              <a:ea typeface="新細明體" charset="-120"/>
              <a:cs typeface="新細明體" charset="-120"/>
            </a:endParaRPr>
          </a:p>
          <a:p>
            <a:pPr eaLnBrk="1" hangingPunct="1"/>
            <a:endParaRPr lang="en-US" altLang="zh-TW" sz="1400" dirty="0" smtClean="0">
              <a:ea typeface="新細明體" charset="-120"/>
              <a:cs typeface="新細明體" charset="-120"/>
            </a:endParaRPr>
          </a:p>
          <a:p>
            <a:pPr eaLnBrk="1" hangingPunct="1"/>
            <a:r>
              <a:rPr lang="en-US" altLang="zh-TW" sz="1400" dirty="0" smtClean="0">
                <a:ea typeface="新細明體" charset="-120"/>
                <a:cs typeface="新細明體" charset="-120"/>
              </a:rPr>
              <a:t>Stare </a:t>
            </a:r>
            <a:r>
              <a:rPr lang="en-US" altLang="zh-TW" sz="1400" dirty="0">
                <a:ea typeface="新細明體" charset="-120"/>
                <a:cs typeface="新細明體" charset="-120"/>
              </a:rPr>
              <a:t>at center of figure for about a minute or two, then look at a blank white screen or a white piece of paper</a:t>
            </a:r>
          </a:p>
          <a:p>
            <a:pPr eaLnBrk="1" hangingPunct="1"/>
            <a:r>
              <a:rPr lang="en-US" altLang="zh-TW" sz="1400" dirty="0">
                <a:ea typeface="新細明體" charset="-120"/>
                <a:cs typeface="新細明體" charset="-120"/>
              </a:rPr>
              <a:t>Blink once or twice; negative afterimage will appear within a few seconds showing the rose in its “correct” colors (red petals and green leaves)</a:t>
            </a:r>
          </a:p>
          <a:p>
            <a:pPr eaLnBrk="1" hangingPunct="1"/>
            <a:endParaRPr lang="en-US" altLang="zh-TW" sz="1400" dirty="0">
              <a:ea typeface="新細明體" charset="-120"/>
              <a:cs typeface="新細明體" charset="-120"/>
            </a:endParaRPr>
          </a:p>
          <a:p>
            <a:pPr eaLnBrk="1" hangingPunct="1">
              <a:buFont typeface="Verdana" charset="0"/>
              <a:buNone/>
            </a:pPr>
            <a:endParaRPr lang="zh-TW" altLang="en-US" sz="14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33</a:t>
            </a:fld>
            <a:r>
              <a:rPr lang="en-US" dirty="0" smtClean="0"/>
              <a:t>/57</a:t>
            </a:r>
            <a:endParaRPr lang="en-US" dirty="0"/>
          </a:p>
        </p:txBody>
      </p:sp>
      <p:sp>
        <p:nvSpPr>
          <p:cNvPr id="35844" name="Rectangle 8"/>
          <p:cNvSpPr>
            <a:spLocks noGrp="1" noChangeArrowheads="1"/>
          </p:cNvSpPr>
          <p:nvPr>
            <p:ph type="title"/>
          </p:nvPr>
        </p:nvSpPr>
        <p:spPr>
          <a:xfrm>
            <a:off x="431800" y="548283"/>
            <a:ext cx="7721600" cy="308967"/>
          </a:xfrm>
          <a:noFill/>
        </p:spPr>
        <p:txBody>
          <a:bodyPr>
            <a:normAutofit fontScale="90000"/>
          </a:bodyPr>
          <a:lstStyle/>
          <a:p>
            <a:pPr eaLnBrk="1" hangingPunct="1"/>
            <a:r>
              <a:rPr lang="en-US" altLang="zh-TW" dirty="0">
                <a:ea typeface="新細明體" charset="-120"/>
                <a:cs typeface="新細明體" charset="-120"/>
              </a:rPr>
              <a:t>Negative Afterimage</a:t>
            </a:r>
          </a:p>
        </p:txBody>
      </p:sp>
      <p:pic>
        <p:nvPicPr>
          <p:cNvPr id="6" name="Picture 5" descr="fig5"/>
          <p:cNvPicPr>
            <a:picLocks noChangeAspect="1" noChangeArrowheads="1"/>
          </p:cNvPicPr>
          <p:nvPr/>
        </p:nvPicPr>
        <p:blipFill>
          <a:blip r:embed="rId3">
            <a:lum bright="36000" contrast="54000"/>
            <a:extLst>
              <a:ext uri="{28A0092B-C50C-407E-A947-70E740481C1C}">
                <a14:useLocalDpi xmlns:a14="http://schemas.microsoft.com/office/drawing/2010/main" val="0"/>
              </a:ext>
            </a:extLst>
          </a:blip>
          <a:srcRect l="1361" t="3847" r="3946" b="30769"/>
          <a:stretch>
            <a:fillRect/>
          </a:stretch>
        </p:blipFill>
        <p:spPr bwMode="auto">
          <a:xfrm>
            <a:off x="1676401" y="908575"/>
            <a:ext cx="2278755" cy="266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4553565" y="971550"/>
            <a:ext cx="2819400" cy="26289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827">
                                            <p:txEl>
                                              <p:pRg st="10" end="10"/>
                                            </p:txEl>
                                          </p:spTgt>
                                        </p:tgtEl>
                                        <p:attrNameLst>
                                          <p:attrName>style.visibility</p:attrName>
                                        </p:attrNameLst>
                                      </p:cBhvr>
                                      <p:to>
                                        <p:strVal val="visible"/>
                                      </p:to>
                                    </p:set>
                                    <p:animEffect transition="in" filter="fade">
                                      <p:cBhvr>
                                        <p:cTn id="7" dur="500"/>
                                        <p:tgtEl>
                                          <p:spTgt spid="77827">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827">
                                            <p:txEl>
                                              <p:pRg st="11" end="11"/>
                                            </p:txEl>
                                          </p:spTgt>
                                        </p:tgtEl>
                                        <p:attrNameLst>
                                          <p:attrName>style.visibility</p:attrName>
                                        </p:attrNameLst>
                                      </p:cBhvr>
                                      <p:to>
                                        <p:strVal val="visible"/>
                                      </p:to>
                                    </p:set>
                                    <p:animEffect transition="in" filter="fade">
                                      <p:cBhvr>
                                        <p:cTn id="12" dur="500"/>
                                        <p:tgtEl>
                                          <p:spTgt spid="7782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41"/>
          <p:cNvSpPr>
            <a:spLocks noGrp="1" noChangeArrowheads="1"/>
          </p:cNvSpPr>
          <p:nvPr>
            <p:ph type="title"/>
          </p:nvPr>
        </p:nvSpPr>
        <p:spPr>
          <a:xfrm>
            <a:off x="431800" y="514350"/>
            <a:ext cx="8636000" cy="308967"/>
          </a:xfrm>
        </p:spPr>
        <p:txBody>
          <a:bodyPr>
            <a:normAutofit fontScale="90000"/>
          </a:bodyPr>
          <a:lstStyle/>
          <a:p>
            <a:pPr eaLnBrk="1" hangingPunct="1"/>
            <a:r>
              <a:rPr lang="en-US" altLang="zh-TW" dirty="0">
                <a:ea typeface="新細明體" charset="-120"/>
                <a:cs typeface="新細明體" charset="-120"/>
              </a:rPr>
              <a:t>Specifying (Naming) Color</a:t>
            </a:r>
            <a:endParaRPr lang="zh-TW" altLang="en-US" dirty="0">
              <a:ea typeface="新細明體" charset="-120"/>
              <a:cs typeface="新細明體" charset="-120"/>
            </a:endParaRPr>
          </a:p>
        </p:txBody>
      </p:sp>
      <p:sp>
        <p:nvSpPr>
          <p:cNvPr id="78851" name="Rectangle 3"/>
          <p:cNvSpPr>
            <a:spLocks noGrp="1" noChangeArrowheads="1"/>
          </p:cNvSpPr>
          <p:nvPr>
            <p:ph type="body" sz="half" idx="1"/>
          </p:nvPr>
        </p:nvSpPr>
        <p:spPr>
          <a:xfrm>
            <a:off x="508000" y="890587"/>
            <a:ext cx="4292600" cy="3814763"/>
          </a:xfrm>
        </p:spPr>
        <p:txBody>
          <a:bodyPr>
            <a:normAutofit fontScale="85000" lnSpcReduction="20000"/>
          </a:bodyPr>
          <a:lstStyle/>
          <a:p>
            <a:pPr eaLnBrk="1" hangingPunct="1">
              <a:lnSpc>
                <a:spcPct val="80000"/>
              </a:lnSpc>
            </a:pPr>
            <a:r>
              <a:rPr lang="en-US" altLang="zh-TW" sz="1600" dirty="0">
                <a:ea typeface="新細明體" charset="-120"/>
                <a:cs typeface="新細明體" charset="-120"/>
              </a:rPr>
              <a:t>How to refer </a:t>
            </a:r>
            <a:r>
              <a:rPr lang="en-US" altLang="zh-TW" sz="1600" dirty="0" smtClean="0">
                <a:ea typeface="新細明體" charset="-120"/>
                <a:cs typeface="新細明體" charset="-120"/>
              </a:rPr>
              <a:t>to or name </a:t>
            </a:r>
            <a:r>
              <a:rPr lang="en-US" altLang="zh-TW" sz="1600" dirty="0">
                <a:ea typeface="新細明體" charset="-120"/>
                <a:cs typeface="新細明體" charset="-120"/>
              </a:rPr>
              <a:t>a particular color?</a:t>
            </a:r>
          </a:p>
          <a:p>
            <a:pPr eaLnBrk="1" hangingPunct="1">
              <a:lnSpc>
                <a:spcPct val="80000"/>
              </a:lnSpc>
            </a:pPr>
            <a:r>
              <a:rPr lang="en-US" altLang="zh-TW" sz="1600" dirty="0">
                <a:ea typeface="新細明體" charset="-120"/>
                <a:cs typeface="新細明體" charset="-120"/>
              </a:rPr>
              <a:t>Compare </a:t>
            </a:r>
            <a:r>
              <a:rPr lang="en-US" altLang="zh-TW" sz="1600" dirty="0" smtClean="0">
                <a:ea typeface="新細明體" charset="-120"/>
                <a:cs typeface="新細明體" charset="-120"/>
              </a:rPr>
              <a:t>unknown and sample </a:t>
            </a:r>
            <a:r>
              <a:rPr lang="en-US" altLang="zh-TW" sz="1600" dirty="0">
                <a:ea typeface="新細明體" charset="-120"/>
                <a:cs typeface="新細明體" charset="-120"/>
              </a:rPr>
              <a:t>from a collection</a:t>
            </a:r>
          </a:p>
          <a:p>
            <a:pPr lvl="1" eaLnBrk="1" hangingPunct="1">
              <a:lnSpc>
                <a:spcPct val="120000"/>
              </a:lnSpc>
              <a:spcBef>
                <a:spcPts val="0"/>
              </a:spcBef>
            </a:pPr>
            <a:r>
              <a:rPr lang="en-US" altLang="zh-TW" sz="1600" dirty="0" smtClean="0">
                <a:ea typeface="新細明體" charset="-120"/>
                <a:cs typeface="新細明體" charset="-120"/>
              </a:rPr>
              <a:t>Colors </a:t>
            </a:r>
            <a:r>
              <a:rPr lang="en-US" altLang="zh-TW" sz="1600" dirty="0">
                <a:ea typeface="新細明體" charset="-120"/>
                <a:cs typeface="新細明體" charset="-120"/>
              </a:rPr>
              <a:t>must be viewed under a standard </a:t>
            </a:r>
            <a:r>
              <a:rPr lang="en-US" altLang="zh-TW" sz="1600" dirty="0" smtClean="0">
                <a:ea typeface="新細明體" charset="-120"/>
                <a:cs typeface="新細明體" charset="-120"/>
              </a:rPr>
              <a:t>light source</a:t>
            </a:r>
            <a:endParaRPr lang="en-US" altLang="zh-TW" sz="1600" dirty="0">
              <a:ea typeface="新細明體" charset="-120"/>
              <a:cs typeface="新細明體" charset="-120"/>
            </a:endParaRPr>
          </a:p>
          <a:p>
            <a:pPr lvl="1" eaLnBrk="1" hangingPunct="1">
              <a:lnSpc>
                <a:spcPct val="80000"/>
              </a:lnSpc>
            </a:pPr>
            <a:r>
              <a:rPr lang="en-US" altLang="zh-TW" sz="1600" dirty="0" smtClean="0">
                <a:ea typeface="新細明體" charset="-120"/>
                <a:cs typeface="新細明體" charset="-120"/>
              </a:rPr>
              <a:t>Depends </a:t>
            </a:r>
            <a:r>
              <a:rPr lang="en-US" altLang="zh-TW" sz="1600" dirty="0">
                <a:ea typeface="新細明體" charset="-120"/>
                <a:cs typeface="新細明體" charset="-120"/>
              </a:rPr>
              <a:t>on human judgment</a:t>
            </a:r>
          </a:p>
          <a:p>
            <a:pPr eaLnBrk="1" hangingPunct="1">
              <a:lnSpc>
                <a:spcPct val="80000"/>
              </a:lnSpc>
            </a:pPr>
            <a:r>
              <a:rPr lang="en-US" altLang="zh-TW" sz="1600" dirty="0" smtClean="0">
                <a:ea typeface="新細明體" charset="-120"/>
                <a:cs typeface="新細明體" charset="-120"/>
              </a:rPr>
              <a:t>PANTONE</a:t>
            </a:r>
            <a:r>
              <a:rPr lang="en-US" altLang="zh-TW" sz="1600" baseline="30000" dirty="0">
                <a:ea typeface="新細明體" charset="-120"/>
                <a:cs typeface="新細明體" charset="-120"/>
              </a:rPr>
              <a:t>®</a:t>
            </a:r>
            <a:r>
              <a:rPr lang="en-US" altLang="zh-TW" sz="1600" dirty="0">
                <a:ea typeface="新細明體" charset="-120"/>
                <a:cs typeface="新細明體" charset="-120"/>
              </a:rPr>
              <a:t> Matching System </a:t>
            </a:r>
          </a:p>
          <a:p>
            <a:pPr eaLnBrk="1" hangingPunct="1">
              <a:lnSpc>
                <a:spcPct val="80000"/>
              </a:lnSpc>
              <a:buFont typeface="Verdana" charset="0"/>
              <a:buNone/>
            </a:pPr>
            <a:r>
              <a:rPr lang="en-US" altLang="zh-TW" sz="1600" dirty="0">
                <a:ea typeface="新細明體" charset="-120"/>
                <a:cs typeface="新細明體" charset="-120"/>
              </a:rPr>
              <a:t>	in printing </a:t>
            </a:r>
            <a:r>
              <a:rPr lang="en-US" altLang="zh-TW" sz="1600" dirty="0" smtClean="0">
                <a:ea typeface="新細明體" charset="-120"/>
                <a:cs typeface="新細明體" charset="-120"/>
              </a:rPr>
              <a:t>industry</a:t>
            </a:r>
            <a:endParaRPr lang="en-US" altLang="zh-TW" sz="1600" dirty="0">
              <a:ea typeface="新細明體" charset="-120"/>
              <a:cs typeface="新細明體" charset="-120"/>
            </a:endParaRPr>
          </a:p>
          <a:p>
            <a:pPr eaLnBrk="1" hangingPunct="1">
              <a:lnSpc>
                <a:spcPct val="80000"/>
              </a:lnSpc>
            </a:pPr>
            <a:r>
              <a:rPr lang="en-US" altLang="zh-TW" sz="1600" dirty="0" err="1">
                <a:ea typeface="新細明體" charset="-120"/>
                <a:cs typeface="新細明體" charset="-120"/>
              </a:rPr>
              <a:t>Munsell</a:t>
            </a:r>
            <a:r>
              <a:rPr lang="en-US" altLang="zh-TW" sz="1600" dirty="0">
                <a:ea typeface="新細明體" charset="-120"/>
                <a:cs typeface="新細明體" charset="-120"/>
              </a:rPr>
              <a:t> </a:t>
            </a:r>
            <a:r>
              <a:rPr lang="en-US" altLang="zh-TW" sz="1600" dirty="0" smtClean="0">
                <a:ea typeface="新細明體" charset="-120"/>
                <a:cs typeface="新細明體" charset="-120"/>
              </a:rPr>
              <a:t>color </a:t>
            </a:r>
            <a:r>
              <a:rPr lang="en-US" altLang="zh-TW" sz="1600" dirty="0">
                <a:ea typeface="新細明體" charset="-120"/>
                <a:cs typeface="新細明體" charset="-120"/>
              </a:rPr>
              <a:t>system</a:t>
            </a:r>
          </a:p>
          <a:p>
            <a:pPr lvl="1" eaLnBrk="1" hangingPunct="1">
              <a:lnSpc>
                <a:spcPct val="80000"/>
              </a:lnSpc>
            </a:pPr>
            <a:r>
              <a:rPr lang="en-US" altLang="zh-TW" sz="1600" dirty="0" smtClean="0">
                <a:ea typeface="新細明體" charset="-120"/>
                <a:cs typeface="新細明體" charset="-120"/>
              </a:rPr>
              <a:t>Set </a:t>
            </a:r>
            <a:r>
              <a:rPr lang="en-US" altLang="zh-TW" sz="1600" dirty="0">
                <a:ea typeface="新細明體" charset="-120"/>
                <a:cs typeface="新細明體" charset="-120"/>
              </a:rPr>
              <a:t>of samples in 3D </a:t>
            </a:r>
            <a:r>
              <a:rPr lang="en-US" altLang="zh-TW" sz="1600" dirty="0" smtClean="0">
                <a:ea typeface="新細明體" charset="-120"/>
                <a:cs typeface="新細明體" charset="-120"/>
              </a:rPr>
              <a:t>space</a:t>
            </a:r>
            <a:endParaRPr lang="en-US" altLang="zh-TW" sz="1600" dirty="0">
              <a:ea typeface="新細明體" charset="-120"/>
              <a:cs typeface="新細明體" charset="-120"/>
            </a:endParaRPr>
          </a:p>
          <a:p>
            <a:pPr lvl="1" eaLnBrk="1" hangingPunct="1">
              <a:lnSpc>
                <a:spcPct val="80000"/>
              </a:lnSpc>
            </a:pPr>
            <a:r>
              <a:rPr lang="en-US" altLang="zh-TW" sz="1600" dirty="0" smtClean="0">
                <a:ea typeface="新細明體" charset="-120"/>
                <a:cs typeface="新細明體" charset="-120"/>
              </a:rPr>
              <a:t>Dimensions are for: hue</a:t>
            </a:r>
            <a:r>
              <a:rPr lang="en-US" altLang="zh-TW" sz="1600" dirty="0">
                <a:ea typeface="新細明體" charset="-120"/>
                <a:cs typeface="新細明體" charset="-120"/>
              </a:rPr>
              <a:t>, </a:t>
            </a:r>
            <a:r>
              <a:rPr lang="en-US" altLang="zh-TW" sz="1600" dirty="0" smtClean="0">
                <a:ea typeface="新細明體" charset="-120"/>
                <a:cs typeface="新細明體" charset="-120"/>
              </a:rPr>
              <a:t>lightness, and saturation</a:t>
            </a:r>
            <a:endParaRPr lang="en-US" altLang="zh-TW" sz="1600" dirty="0">
              <a:ea typeface="新細明體" charset="-120"/>
              <a:cs typeface="新細明體" charset="-120"/>
            </a:endParaRPr>
          </a:p>
          <a:p>
            <a:pPr lvl="1" eaLnBrk="1" hangingPunct="1">
              <a:lnSpc>
                <a:spcPct val="80000"/>
              </a:lnSpc>
            </a:pPr>
            <a:r>
              <a:rPr lang="en-US" altLang="zh-TW" sz="1600" dirty="0" smtClean="0">
                <a:ea typeface="新細明體" charset="-120"/>
                <a:cs typeface="新細明體" charset="-120"/>
              </a:rPr>
              <a:t>Equal </a:t>
            </a:r>
            <a:r>
              <a:rPr lang="en-US" altLang="zh-TW" sz="1600" dirty="0">
                <a:ea typeface="新細明體" charset="-120"/>
                <a:cs typeface="新細明體" charset="-120"/>
              </a:rPr>
              <a:t>perceived distances </a:t>
            </a:r>
          </a:p>
          <a:p>
            <a:pPr lvl="1" eaLnBrk="1" hangingPunct="1">
              <a:lnSpc>
                <a:spcPct val="80000"/>
              </a:lnSpc>
              <a:buFontTx/>
              <a:buNone/>
            </a:pPr>
            <a:r>
              <a:rPr lang="en-US" altLang="zh-TW" sz="1600" dirty="0">
                <a:ea typeface="新細明體" charset="-120"/>
                <a:cs typeface="新細明體" charset="-120"/>
              </a:rPr>
              <a:t>	between </a:t>
            </a:r>
            <a:r>
              <a:rPr lang="en-US" altLang="zh-TW" sz="1600" dirty="0" smtClean="0">
                <a:ea typeface="新細明體" charset="-120"/>
                <a:cs typeface="新細明體" charset="-120"/>
              </a:rPr>
              <a:t>neighboring samples</a:t>
            </a:r>
            <a:endParaRPr lang="en-US" altLang="zh-TW" sz="1600" dirty="0">
              <a:ea typeface="新細明體" charset="-120"/>
              <a:cs typeface="新細明體" charset="-120"/>
            </a:endParaRPr>
          </a:p>
          <a:p>
            <a:pPr eaLnBrk="1" hangingPunct="1">
              <a:lnSpc>
                <a:spcPct val="80000"/>
              </a:lnSpc>
            </a:pPr>
            <a:r>
              <a:rPr lang="en-US" altLang="zh-TW" sz="1600" dirty="0">
                <a:ea typeface="新細明體" charset="-120"/>
                <a:cs typeface="新細明體" charset="-120"/>
              </a:rPr>
              <a:t>Artists specify color as </a:t>
            </a:r>
            <a:r>
              <a:rPr lang="en-US" altLang="zh-TW" sz="1600" i="1" dirty="0">
                <a:ea typeface="新細明體" charset="-120"/>
                <a:cs typeface="新細明體" charset="-120"/>
              </a:rPr>
              <a:t>tint, shade, tone</a:t>
            </a:r>
          </a:p>
          <a:p>
            <a:pPr eaLnBrk="1" hangingPunct="1">
              <a:lnSpc>
                <a:spcPct val="80000"/>
              </a:lnSpc>
              <a:buFont typeface="Verdana" charset="0"/>
              <a:buNone/>
            </a:pPr>
            <a:r>
              <a:rPr lang="en-US" altLang="zh-TW" sz="1600" dirty="0">
                <a:ea typeface="新細明體" charset="-120"/>
                <a:cs typeface="新細明體" charset="-120"/>
              </a:rPr>
              <a:t>	 using pure white and black pigments</a:t>
            </a:r>
          </a:p>
          <a:p>
            <a:pPr eaLnBrk="1" hangingPunct="1">
              <a:lnSpc>
                <a:spcPct val="80000"/>
              </a:lnSpc>
            </a:pPr>
            <a:r>
              <a:rPr lang="en-US" altLang="zh-TW" sz="1600" dirty="0" smtClean="0">
                <a:ea typeface="新細明體" charset="-120"/>
                <a:cs typeface="新細明體" charset="-120"/>
              </a:rPr>
              <a:t>Ostwald system is similar</a:t>
            </a:r>
          </a:p>
          <a:p>
            <a:pPr eaLnBrk="1" hangingPunct="1">
              <a:lnSpc>
                <a:spcPct val="80000"/>
              </a:lnSpc>
            </a:pPr>
            <a:r>
              <a:rPr lang="en-US" altLang="zh-TW" sz="1600" dirty="0" smtClean="0">
                <a:ea typeface="新細明體" charset="-120"/>
                <a:cs typeface="新細明體" charset="-120"/>
              </a:rPr>
              <a:t>Later</a:t>
            </a:r>
            <a:r>
              <a:rPr lang="en-US" altLang="zh-TW" sz="1600" dirty="0">
                <a:ea typeface="新細明體" charset="-120"/>
                <a:cs typeface="新細明體" charset="-120"/>
              </a:rPr>
              <a:t>, we’ll look at computer-based </a:t>
            </a:r>
          </a:p>
          <a:p>
            <a:pPr marL="0" indent="0" eaLnBrk="1" hangingPunct="1">
              <a:lnSpc>
                <a:spcPct val="80000"/>
              </a:lnSpc>
              <a:buNone/>
            </a:pPr>
            <a:r>
              <a:rPr lang="en-US" altLang="zh-TW" sz="1600" dirty="0">
                <a:ea typeface="新細明體" charset="-120"/>
                <a:cs typeface="新細明體" charset="-120"/>
              </a:rPr>
              <a:t> </a:t>
            </a:r>
            <a:r>
              <a:rPr lang="en-US" altLang="zh-TW" sz="1600" dirty="0" smtClean="0">
                <a:ea typeface="新細明體" charset="-120"/>
                <a:cs typeface="新細明體" charset="-120"/>
              </a:rPr>
              <a:t>      models</a:t>
            </a:r>
            <a:endParaRPr lang="en-US" altLang="zh-TW" sz="1600" dirty="0">
              <a:ea typeface="新細明體" charset="-120"/>
              <a:cs typeface="新細明體" charset="-120"/>
            </a:endParaRPr>
          </a:p>
          <a:p>
            <a:pPr eaLnBrk="1" hangingPunct="1">
              <a:lnSpc>
                <a:spcPct val="80000"/>
              </a:lnSpc>
            </a:pPr>
            <a:endParaRPr lang="en-US" altLang="zh-TW" sz="1600" dirty="0">
              <a:ea typeface="新細明體" charset="-120"/>
              <a:cs typeface="新細明體" charset="-120"/>
            </a:endParaRPr>
          </a:p>
          <a:p>
            <a:pPr eaLnBrk="1" hangingPunct="1">
              <a:lnSpc>
                <a:spcPct val="80000"/>
              </a:lnSpc>
              <a:buFont typeface="Verdana" charset="0"/>
              <a:buNone/>
            </a:pPr>
            <a:endParaRPr lang="zh-TW" altLang="en-US" sz="1600" dirty="0">
              <a:ea typeface="新細明體" charset="-120"/>
              <a:cs typeface="新細明體" charset="-120"/>
            </a:endParaRPr>
          </a:p>
        </p:txBody>
      </p:sp>
      <p:sp>
        <p:nvSpPr>
          <p:cNvPr id="4" name="Footer Placeholder 3"/>
          <p:cNvSpPr>
            <a:spLocks noGrp="1"/>
          </p:cNvSpPr>
          <p:nvPr>
            <p:ph type="ftr" sz="quarter" idx="10"/>
          </p:nvPr>
        </p:nvSpPr>
        <p:spPr/>
        <p:txBody>
          <a:bodyPr/>
          <a:lstStyle/>
          <a:p>
            <a:r>
              <a:rPr lang="en-US" dirty="0"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34</a:t>
            </a:fld>
            <a:r>
              <a:rPr lang="en-US" dirty="0" smtClean="0"/>
              <a:t>/57</a:t>
            </a:r>
            <a:endParaRPr lang="en-US" dirty="0"/>
          </a:p>
        </p:txBody>
      </p:sp>
      <p:grpSp>
        <p:nvGrpSpPr>
          <p:cNvPr id="24" name="Group 23"/>
          <p:cNvGrpSpPr>
            <a:grpSpLocks/>
          </p:cNvGrpSpPr>
          <p:nvPr/>
        </p:nvGrpSpPr>
        <p:grpSpPr bwMode="auto">
          <a:xfrm>
            <a:off x="5798821" y="3068240"/>
            <a:ext cx="3400427" cy="1637111"/>
            <a:chOff x="2640" y="3684"/>
            <a:chExt cx="2142" cy="1375"/>
          </a:xfrm>
        </p:grpSpPr>
        <p:sp>
          <p:nvSpPr>
            <p:cNvPr id="28" name="AutoShape 7"/>
            <p:cNvSpPr>
              <a:spLocks noChangeArrowheads="1"/>
            </p:cNvSpPr>
            <p:nvPr/>
          </p:nvSpPr>
          <p:spPr bwMode="auto">
            <a:xfrm flipV="1">
              <a:off x="3067" y="4077"/>
              <a:ext cx="704" cy="786"/>
            </a:xfrm>
            <a:prstGeom prst="rtTriangle">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9" name="Oval 28"/>
            <p:cNvSpPr>
              <a:spLocks noChangeArrowheads="1"/>
            </p:cNvSpPr>
            <p:nvPr/>
          </p:nvSpPr>
          <p:spPr bwMode="auto">
            <a:xfrm>
              <a:off x="3047" y="4837"/>
              <a:ext cx="41" cy="42"/>
            </a:xfrm>
            <a:prstGeom prst="ellipse">
              <a:avLst/>
            </a:prstGeom>
            <a:solidFill>
              <a:schemeClr val="tx1"/>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0" name="Oval 29"/>
            <p:cNvSpPr>
              <a:spLocks noChangeArrowheads="1"/>
            </p:cNvSpPr>
            <p:nvPr/>
          </p:nvSpPr>
          <p:spPr bwMode="auto">
            <a:xfrm>
              <a:off x="3047" y="4051"/>
              <a:ext cx="41" cy="41"/>
            </a:xfrm>
            <a:prstGeom prst="ellipse">
              <a:avLst/>
            </a:prstGeom>
            <a:solidFill>
              <a:schemeClr val="tx1"/>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1" name="Oval 30"/>
            <p:cNvSpPr>
              <a:spLocks noChangeArrowheads="1"/>
            </p:cNvSpPr>
            <p:nvPr/>
          </p:nvSpPr>
          <p:spPr bwMode="auto">
            <a:xfrm>
              <a:off x="3751" y="4056"/>
              <a:ext cx="41" cy="41"/>
            </a:xfrm>
            <a:prstGeom prst="ellipse">
              <a:avLst/>
            </a:prstGeom>
            <a:solidFill>
              <a:schemeClr val="tx1"/>
            </a:solidFill>
            <a:ln w="9525">
              <a:solidFill>
                <a:schemeClr val="tx1"/>
              </a:solidFill>
              <a:round/>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2" name="Text Box 11"/>
            <p:cNvSpPr txBox="1">
              <a:spLocks noChangeArrowheads="1"/>
            </p:cNvSpPr>
            <p:nvPr/>
          </p:nvSpPr>
          <p:spPr bwMode="auto">
            <a:xfrm>
              <a:off x="2723" y="4800"/>
              <a:ext cx="4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Black</a:t>
              </a:r>
            </a:p>
          </p:txBody>
        </p:sp>
        <p:sp>
          <p:nvSpPr>
            <p:cNvPr id="33" name="Text Box 12"/>
            <p:cNvSpPr txBox="1">
              <a:spLocks noChangeArrowheads="1"/>
            </p:cNvSpPr>
            <p:nvPr/>
          </p:nvSpPr>
          <p:spPr bwMode="auto">
            <a:xfrm>
              <a:off x="2640" y="4291"/>
              <a:ext cx="4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Grays </a:t>
              </a:r>
            </a:p>
          </p:txBody>
        </p:sp>
        <p:sp>
          <p:nvSpPr>
            <p:cNvPr id="34" name="Text Box 13"/>
            <p:cNvSpPr txBox="1">
              <a:spLocks noChangeArrowheads="1"/>
            </p:cNvSpPr>
            <p:nvPr/>
          </p:nvSpPr>
          <p:spPr bwMode="auto">
            <a:xfrm>
              <a:off x="2640" y="3888"/>
              <a:ext cx="4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White</a:t>
              </a:r>
            </a:p>
          </p:txBody>
        </p:sp>
        <p:sp>
          <p:nvSpPr>
            <p:cNvPr id="35" name="Text Box 14"/>
            <p:cNvSpPr txBox="1">
              <a:spLocks noChangeArrowheads="1"/>
            </p:cNvSpPr>
            <p:nvPr/>
          </p:nvSpPr>
          <p:spPr bwMode="auto">
            <a:xfrm>
              <a:off x="3177" y="3839"/>
              <a:ext cx="49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Tints</a:t>
              </a:r>
            </a:p>
          </p:txBody>
        </p:sp>
        <p:sp>
          <p:nvSpPr>
            <p:cNvPr id="36" name="Text Box 15"/>
            <p:cNvSpPr txBox="1">
              <a:spLocks noChangeArrowheads="1"/>
            </p:cNvSpPr>
            <p:nvPr/>
          </p:nvSpPr>
          <p:spPr bwMode="auto">
            <a:xfrm>
              <a:off x="3674" y="3969"/>
              <a:ext cx="1108"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lnSpc>
                  <a:spcPct val="45000"/>
                </a:lnSpc>
                <a:spcBef>
                  <a:spcPct val="50000"/>
                </a:spcBef>
              </a:pPr>
              <a:r>
                <a:rPr lang="zh-TW" altLang="en-US" sz="1400" dirty="0">
                  <a:ea typeface="新細明體" pitchFamily="18" charset="-120"/>
                </a:rPr>
                <a:t>“</a:t>
              </a:r>
              <a:r>
                <a:rPr lang="en-US" altLang="zh-TW" sz="1400" dirty="0" smtClean="0">
                  <a:ea typeface="新細明體" pitchFamily="18" charset="-120"/>
                </a:rPr>
                <a:t>Pure” color</a:t>
              </a:r>
              <a:endParaRPr lang="en-US" altLang="zh-TW" sz="1400" dirty="0">
                <a:ea typeface="新細明體" pitchFamily="18" charset="-120"/>
              </a:endParaRPr>
            </a:p>
          </p:txBody>
        </p:sp>
        <p:sp>
          <p:nvSpPr>
            <p:cNvPr id="37" name="Text Box 16"/>
            <p:cNvSpPr txBox="1">
              <a:spLocks noChangeArrowheads="1"/>
            </p:cNvSpPr>
            <p:nvPr/>
          </p:nvSpPr>
          <p:spPr bwMode="auto">
            <a:xfrm>
              <a:off x="3093" y="4154"/>
              <a:ext cx="49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Tones</a:t>
              </a:r>
            </a:p>
          </p:txBody>
        </p:sp>
        <p:sp>
          <p:nvSpPr>
            <p:cNvPr id="38" name="Text Box 17"/>
            <p:cNvSpPr txBox="1">
              <a:spLocks noChangeArrowheads="1"/>
            </p:cNvSpPr>
            <p:nvPr/>
          </p:nvSpPr>
          <p:spPr bwMode="auto">
            <a:xfrm>
              <a:off x="3381" y="4391"/>
              <a:ext cx="52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Shades</a:t>
              </a:r>
            </a:p>
          </p:txBody>
        </p:sp>
        <p:sp>
          <p:nvSpPr>
            <p:cNvPr id="39" name="Text Box 18"/>
            <p:cNvSpPr txBox="1">
              <a:spLocks noChangeArrowheads="1"/>
            </p:cNvSpPr>
            <p:nvPr/>
          </p:nvSpPr>
          <p:spPr bwMode="auto">
            <a:xfrm>
              <a:off x="3303" y="3684"/>
              <a:ext cx="1040"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000" b="1" dirty="0">
                  <a:ea typeface="新細明體" pitchFamily="18" charset="-120"/>
                </a:rPr>
                <a:t>Decrease saturation</a:t>
              </a:r>
            </a:p>
          </p:txBody>
        </p:sp>
        <p:sp>
          <p:nvSpPr>
            <p:cNvPr id="40" name="Text Box 19"/>
            <p:cNvSpPr txBox="1">
              <a:spLocks noChangeArrowheads="1"/>
            </p:cNvSpPr>
            <p:nvPr/>
          </p:nvSpPr>
          <p:spPr bwMode="auto">
            <a:xfrm>
              <a:off x="3848" y="4283"/>
              <a:ext cx="91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lnSpc>
                  <a:spcPct val="50000"/>
                </a:lnSpc>
                <a:spcBef>
                  <a:spcPct val="50000"/>
                </a:spcBef>
              </a:pPr>
              <a:r>
                <a:rPr lang="en-US" altLang="zh-TW" sz="1000" b="1" dirty="0">
                  <a:ea typeface="新細明體" pitchFamily="18" charset="-120"/>
                </a:rPr>
                <a:t>Decrease </a:t>
              </a:r>
            </a:p>
            <a:p>
              <a:pPr eaLnBrk="1" hangingPunct="1">
                <a:lnSpc>
                  <a:spcPct val="50000"/>
                </a:lnSpc>
                <a:spcBef>
                  <a:spcPct val="50000"/>
                </a:spcBef>
              </a:pPr>
              <a:r>
                <a:rPr lang="en-US" altLang="zh-TW" sz="1000" b="1" dirty="0">
                  <a:ea typeface="新細明體" pitchFamily="18" charset="-120"/>
                </a:rPr>
                <a:t>lightness</a:t>
              </a:r>
            </a:p>
          </p:txBody>
        </p:sp>
        <p:sp>
          <p:nvSpPr>
            <p:cNvPr id="41" name="Line 20"/>
            <p:cNvSpPr>
              <a:spLocks noChangeShapeType="1"/>
            </p:cNvSpPr>
            <p:nvPr/>
          </p:nvSpPr>
          <p:spPr bwMode="auto">
            <a:xfrm flipH="1">
              <a:off x="3137" y="3796"/>
              <a:ext cx="16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42" name="Line 21"/>
            <p:cNvSpPr>
              <a:spLocks noChangeShapeType="1"/>
            </p:cNvSpPr>
            <p:nvPr/>
          </p:nvSpPr>
          <p:spPr bwMode="auto">
            <a:xfrm flipH="1">
              <a:off x="3848" y="4528"/>
              <a:ext cx="166" cy="2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pic>
        <p:nvPicPr>
          <p:cNvPr id="25" name="Picture 24" descr="c_muns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97" y="1487090"/>
            <a:ext cx="2057400" cy="1529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Panton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797" y="458391"/>
            <a:ext cx="2286000" cy="104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descr="Ostwald_CW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397" y="3321048"/>
            <a:ext cx="1300942" cy="139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fade">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fade">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fade">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fade">
                                      <p:cBhvr>
                                        <p:cTn id="22" dur="500"/>
                                        <p:tgtEl>
                                          <p:spTgt spid="788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851">
                                            <p:txEl>
                                              <p:pRg st="4" end="4"/>
                                            </p:txEl>
                                          </p:spTgt>
                                        </p:tgtEl>
                                        <p:attrNameLst>
                                          <p:attrName>style.visibility</p:attrName>
                                        </p:attrNameLst>
                                      </p:cBhvr>
                                      <p:to>
                                        <p:strVal val="visible"/>
                                      </p:to>
                                    </p:set>
                                    <p:animEffect transition="in" filter="fade">
                                      <p:cBhvr>
                                        <p:cTn id="27" dur="500"/>
                                        <p:tgtEl>
                                          <p:spTgt spid="78851">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8851">
                                            <p:txEl>
                                              <p:pRg st="5" end="5"/>
                                            </p:txEl>
                                          </p:spTgt>
                                        </p:tgtEl>
                                        <p:attrNameLst>
                                          <p:attrName>style.visibility</p:attrName>
                                        </p:attrNameLst>
                                      </p:cBhvr>
                                      <p:to>
                                        <p:strVal val="visible"/>
                                      </p:to>
                                    </p:set>
                                    <p:animEffect transition="in" filter="fade">
                                      <p:cBhvr>
                                        <p:cTn id="30" dur="500"/>
                                        <p:tgtEl>
                                          <p:spTgt spid="78851">
                                            <p:txEl>
                                              <p:pRg st="5" end="5"/>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851">
                                            <p:txEl>
                                              <p:pRg st="6" end="6"/>
                                            </p:txEl>
                                          </p:spTgt>
                                        </p:tgtEl>
                                        <p:attrNameLst>
                                          <p:attrName>style.visibility</p:attrName>
                                        </p:attrNameLst>
                                      </p:cBhvr>
                                      <p:to>
                                        <p:strVal val="visible"/>
                                      </p:to>
                                    </p:set>
                                    <p:animEffect transition="in" filter="fade">
                                      <p:cBhvr>
                                        <p:cTn id="37" dur="500"/>
                                        <p:tgtEl>
                                          <p:spTgt spid="78851">
                                            <p:txEl>
                                              <p:pRg st="6" end="6"/>
                                            </p:txEl>
                                          </p:spTgt>
                                        </p:tgtEl>
                                      </p:cBhvr>
                                    </p:animEffect>
                                  </p:childTnLst>
                                </p:cTn>
                              </p:par>
                              <p:par>
                                <p:cTn id="38" presetID="1"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8851">
                                            <p:txEl>
                                              <p:pRg st="7" end="7"/>
                                            </p:txEl>
                                          </p:spTgt>
                                        </p:tgtEl>
                                        <p:attrNameLst>
                                          <p:attrName>style.visibility</p:attrName>
                                        </p:attrNameLst>
                                      </p:cBhvr>
                                      <p:to>
                                        <p:strVal val="visible"/>
                                      </p:to>
                                    </p:set>
                                    <p:animEffect transition="in" filter="fade">
                                      <p:cBhvr>
                                        <p:cTn id="44" dur="500"/>
                                        <p:tgtEl>
                                          <p:spTgt spid="78851">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8851">
                                            <p:txEl>
                                              <p:pRg st="8" end="8"/>
                                            </p:txEl>
                                          </p:spTgt>
                                        </p:tgtEl>
                                        <p:attrNameLst>
                                          <p:attrName>style.visibility</p:attrName>
                                        </p:attrNameLst>
                                      </p:cBhvr>
                                      <p:to>
                                        <p:strVal val="visible"/>
                                      </p:to>
                                    </p:set>
                                    <p:animEffect transition="in" filter="fade">
                                      <p:cBhvr>
                                        <p:cTn id="49" dur="500"/>
                                        <p:tgtEl>
                                          <p:spTgt spid="78851">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8851">
                                            <p:txEl>
                                              <p:pRg st="9" end="9"/>
                                            </p:txEl>
                                          </p:spTgt>
                                        </p:tgtEl>
                                        <p:attrNameLst>
                                          <p:attrName>style.visibility</p:attrName>
                                        </p:attrNameLst>
                                      </p:cBhvr>
                                      <p:to>
                                        <p:strVal val="visible"/>
                                      </p:to>
                                    </p:set>
                                    <p:animEffect transition="in" filter="fade">
                                      <p:cBhvr>
                                        <p:cTn id="54" dur="500"/>
                                        <p:tgtEl>
                                          <p:spTgt spid="78851">
                                            <p:txEl>
                                              <p:pRg st="9" end="9"/>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78851">
                                            <p:txEl>
                                              <p:pRg st="10" end="10"/>
                                            </p:txEl>
                                          </p:spTgt>
                                        </p:tgtEl>
                                        <p:attrNameLst>
                                          <p:attrName>style.visibility</p:attrName>
                                        </p:attrNameLst>
                                      </p:cBhvr>
                                      <p:to>
                                        <p:strVal val="visible"/>
                                      </p:to>
                                    </p:set>
                                    <p:animEffect transition="in" filter="fade">
                                      <p:cBhvr>
                                        <p:cTn id="57" dur="500"/>
                                        <p:tgtEl>
                                          <p:spTgt spid="7885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851">
                                            <p:txEl>
                                              <p:pRg st="11" end="11"/>
                                            </p:txEl>
                                          </p:spTgt>
                                        </p:tgtEl>
                                        <p:attrNameLst>
                                          <p:attrName>style.visibility</p:attrName>
                                        </p:attrNameLst>
                                      </p:cBhvr>
                                      <p:to>
                                        <p:strVal val="visible"/>
                                      </p:to>
                                    </p:set>
                                    <p:animEffect transition="in" filter="fade">
                                      <p:cBhvr>
                                        <p:cTn id="62" dur="500"/>
                                        <p:tgtEl>
                                          <p:spTgt spid="78851">
                                            <p:txEl>
                                              <p:pRg st="11" end="11"/>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78851">
                                            <p:txEl>
                                              <p:pRg st="12" end="12"/>
                                            </p:txEl>
                                          </p:spTgt>
                                        </p:tgtEl>
                                        <p:attrNameLst>
                                          <p:attrName>style.visibility</p:attrName>
                                        </p:attrNameLst>
                                      </p:cBhvr>
                                      <p:to>
                                        <p:strVal val="visible"/>
                                      </p:to>
                                    </p:set>
                                    <p:animEffect transition="in" filter="fade">
                                      <p:cBhvr>
                                        <p:cTn id="65" dur="500"/>
                                        <p:tgtEl>
                                          <p:spTgt spid="78851">
                                            <p:txEl>
                                              <p:pRg st="12" end="12"/>
                                            </p:txEl>
                                          </p:spTgt>
                                        </p:tgtEl>
                                      </p:cBhvr>
                                    </p:animEffect>
                                  </p:childTnLst>
                                </p:cTn>
                              </p:par>
                              <p:par>
                                <p:cTn id="66" presetID="1"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8851">
                                            <p:txEl>
                                              <p:pRg st="13" end="13"/>
                                            </p:txEl>
                                          </p:spTgt>
                                        </p:tgtEl>
                                        <p:attrNameLst>
                                          <p:attrName>style.visibility</p:attrName>
                                        </p:attrNameLst>
                                      </p:cBhvr>
                                      <p:to>
                                        <p:strVal val="visible"/>
                                      </p:to>
                                    </p:set>
                                    <p:animEffect transition="in" filter="fade">
                                      <p:cBhvr>
                                        <p:cTn id="74" dur="500"/>
                                        <p:tgtEl>
                                          <p:spTgt spid="78851">
                                            <p:txEl>
                                              <p:pRg st="13" end="1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8851">
                                            <p:txEl>
                                              <p:pRg st="14" end="14"/>
                                            </p:txEl>
                                          </p:spTgt>
                                        </p:tgtEl>
                                        <p:attrNameLst>
                                          <p:attrName>style.visibility</p:attrName>
                                        </p:attrNameLst>
                                      </p:cBhvr>
                                      <p:to>
                                        <p:strVal val="visible"/>
                                      </p:to>
                                    </p:set>
                                    <p:animEffect transition="in" filter="fade">
                                      <p:cBhvr>
                                        <p:cTn id="79" dur="500"/>
                                        <p:tgtEl>
                                          <p:spTgt spid="78851">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78851">
                                            <p:txEl>
                                              <p:pRg st="15" end="15"/>
                                            </p:txEl>
                                          </p:spTgt>
                                        </p:tgtEl>
                                        <p:attrNameLst>
                                          <p:attrName>style.visibility</p:attrName>
                                        </p:attrNameLst>
                                      </p:cBhvr>
                                      <p:to>
                                        <p:strVal val="visible"/>
                                      </p:to>
                                    </p:set>
                                    <p:animEffect transition="in" filter="fade">
                                      <p:cBhvr>
                                        <p:cTn id="82" dur="500"/>
                                        <p:tgtEl>
                                          <p:spTgt spid="7885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ChangeArrowheads="1"/>
          </p:cNvSpPr>
          <p:nvPr>
            <p:ph sz="quarter" idx="1"/>
          </p:nvPr>
        </p:nvSpPr>
        <p:spPr>
          <a:xfrm>
            <a:off x="609600" y="904875"/>
            <a:ext cx="8026400" cy="3771900"/>
          </a:xfrm>
        </p:spPr>
        <p:txBody>
          <a:bodyPr>
            <a:normAutofit fontScale="92500" lnSpcReduction="20000"/>
          </a:bodyPr>
          <a:lstStyle/>
          <a:p>
            <a:pPr eaLnBrk="1" hangingPunct="1">
              <a:tabLst>
                <a:tab pos="3657600" algn="l"/>
              </a:tabLst>
            </a:pPr>
            <a:r>
              <a:rPr lang="en-US" altLang="zh-TW" sz="1600" b="1" dirty="0">
                <a:ea typeface="新細明體" charset="-120"/>
                <a:cs typeface="新細明體" charset="-120"/>
              </a:rPr>
              <a:t>Tint, shade, and tone</a:t>
            </a:r>
            <a:r>
              <a:rPr lang="en-US" altLang="zh-TW" sz="1600" dirty="0">
                <a:ea typeface="新細明體" charset="-120"/>
                <a:cs typeface="新細明體" charset="-120"/>
              </a:rPr>
              <a:t>: </a:t>
            </a:r>
            <a:r>
              <a:rPr lang="en-US" altLang="zh-TW" sz="1600" dirty="0" smtClean="0">
                <a:ea typeface="新細明體" charset="-120"/>
                <a:cs typeface="新細明體" charset="-120"/>
              </a:rPr>
              <a:t>subjective  and depend </a:t>
            </a:r>
            <a:r>
              <a:rPr lang="en-US" altLang="zh-TW" sz="1600" dirty="0">
                <a:ea typeface="新細明體" charset="-120"/>
                <a:cs typeface="新細明體" charset="-120"/>
              </a:rPr>
              <a:t>on observer’s judgment, lighting, sample size, </a:t>
            </a:r>
            <a:r>
              <a:rPr lang="en-US" altLang="zh-TW" sz="1600" dirty="0" smtClean="0">
                <a:ea typeface="新細明體" charset="-120"/>
                <a:cs typeface="新細明體" charset="-120"/>
              </a:rPr>
              <a:t>context, </a:t>
            </a:r>
            <a:r>
              <a:rPr lang="en-US" altLang="zh-TW" sz="1600" dirty="0" err="1" smtClean="0">
                <a:ea typeface="新細明體" charset="-120"/>
                <a:cs typeface="新細明體" charset="-120"/>
              </a:rPr>
              <a:t>etc</a:t>
            </a:r>
            <a:endParaRPr lang="en-US" altLang="zh-TW" sz="1600" dirty="0">
              <a:ea typeface="新細明體" charset="-120"/>
              <a:cs typeface="新細明體" charset="-120"/>
            </a:endParaRPr>
          </a:p>
          <a:p>
            <a:pPr eaLnBrk="1" hangingPunct="1">
              <a:tabLst>
                <a:tab pos="3657600" algn="l"/>
              </a:tabLst>
            </a:pPr>
            <a:r>
              <a:rPr lang="en-US" altLang="zh-TW" sz="1600" b="1" dirty="0" err="1">
                <a:ea typeface="新細明體" charset="-120"/>
                <a:cs typeface="新細明體" charset="-120"/>
              </a:rPr>
              <a:t>Colorimetry</a:t>
            </a:r>
            <a:r>
              <a:rPr lang="en-US" altLang="zh-TW" sz="1600" dirty="0">
                <a:ea typeface="新細明體" charset="-120"/>
                <a:cs typeface="新細明體" charset="-120"/>
              </a:rPr>
              <a:t>: </a:t>
            </a:r>
            <a:r>
              <a:rPr lang="en-US" altLang="zh-TW" sz="1600" dirty="0" smtClean="0">
                <a:ea typeface="新細明體" charset="-120"/>
                <a:cs typeface="新細明體" charset="-120"/>
              </a:rPr>
              <a:t>quantitative with measurements made via </a:t>
            </a:r>
            <a:r>
              <a:rPr lang="en-US" altLang="zh-TW" sz="1600" dirty="0" err="1" smtClean="0">
                <a:ea typeface="新細明體" charset="-120"/>
                <a:cs typeface="新細明體" charset="-120"/>
              </a:rPr>
              <a:t>spectroradiometer</a:t>
            </a:r>
            <a:r>
              <a:rPr lang="en-US" altLang="zh-TW" sz="1600" dirty="0" smtClean="0">
                <a:ea typeface="新細明體" charset="-120"/>
                <a:cs typeface="新細明體" charset="-120"/>
              </a:rPr>
              <a:t> </a:t>
            </a:r>
            <a:r>
              <a:rPr lang="en-US" altLang="zh-TW" sz="1600" dirty="0">
                <a:ea typeface="新細明體" charset="-120"/>
                <a:cs typeface="新細明體" charset="-120"/>
              </a:rPr>
              <a:t>(measures </a:t>
            </a:r>
            <a:r>
              <a:rPr lang="en-US" altLang="zh-TW" sz="1600" dirty="0" smtClean="0">
                <a:ea typeface="新細明體" charset="-120"/>
                <a:cs typeface="新細明體" charset="-120"/>
              </a:rPr>
              <a:t>reflected/radiated </a:t>
            </a:r>
            <a:r>
              <a:rPr lang="en-US" altLang="zh-TW" sz="1600" dirty="0">
                <a:ea typeface="新細明體" charset="-120"/>
                <a:cs typeface="新細明體" charset="-120"/>
              </a:rPr>
              <a:t>light), colorimeter (measures primary colors), etc.</a:t>
            </a:r>
          </a:p>
          <a:p>
            <a:pPr eaLnBrk="1" hangingPunct="1">
              <a:tabLst>
                <a:tab pos="3657600" algn="l"/>
              </a:tabLst>
            </a:pPr>
            <a:endParaRPr lang="en-US" altLang="zh-TW" sz="1600" dirty="0">
              <a:ea typeface="新細明體" charset="-120"/>
              <a:cs typeface="新細明體" charset="-120"/>
            </a:endParaRPr>
          </a:p>
          <a:p>
            <a:pPr eaLnBrk="1" hangingPunct="1">
              <a:lnSpc>
                <a:spcPct val="60000"/>
              </a:lnSpc>
              <a:buFont typeface="Verdana" charset="0"/>
              <a:buNone/>
              <a:tabLst>
                <a:tab pos="3657600" algn="l"/>
              </a:tabLst>
            </a:pPr>
            <a:r>
              <a:rPr lang="en-US" altLang="zh-TW" sz="1600" u="sng" dirty="0">
                <a:ea typeface="新細明體" charset="-120"/>
                <a:cs typeface="新細明體" charset="-120"/>
              </a:rPr>
              <a:t>Perceptual term</a:t>
            </a:r>
            <a:r>
              <a:rPr lang="en-US" altLang="zh-TW" sz="1600" dirty="0">
                <a:ea typeface="新細明體" charset="-120"/>
                <a:cs typeface="新細明體" charset="-120"/>
              </a:rPr>
              <a:t>	</a:t>
            </a:r>
            <a:r>
              <a:rPr lang="en-US" altLang="zh-TW" sz="1600" u="sng" dirty="0" err="1">
                <a:ea typeface="新細明體" charset="-120"/>
                <a:cs typeface="新細明體" charset="-120"/>
              </a:rPr>
              <a:t>Colorimetry</a:t>
            </a:r>
            <a:r>
              <a:rPr lang="en-US" altLang="zh-TW" sz="1600" u="sng" dirty="0">
                <a:ea typeface="新細明體" charset="-120"/>
                <a:cs typeface="新細明體" charset="-120"/>
              </a:rPr>
              <a:t> term</a:t>
            </a:r>
            <a:endParaRPr lang="en-US" altLang="zh-TW" sz="1600" dirty="0">
              <a:ea typeface="新細明體" charset="-120"/>
              <a:cs typeface="新細明體" charset="-120"/>
            </a:endParaRPr>
          </a:p>
          <a:p>
            <a:pPr eaLnBrk="1" hangingPunct="1">
              <a:lnSpc>
                <a:spcPct val="60000"/>
              </a:lnSpc>
              <a:buFont typeface="Verdana" charset="0"/>
              <a:buNone/>
              <a:tabLst>
                <a:tab pos="3657600" algn="l"/>
              </a:tabLst>
            </a:pPr>
            <a:r>
              <a:rPr lang="en-US" altLang="zh-TW" sz="1600" dirty="0">
                <a:ea typeface="新細明體" charset="-120"/>
                <a:cs typeface="新細明體" charset="-120"/>
              </a:rPr>
              <a:t>Hue	Dominant wavelength</a:t>
            </a:r>
          </a:p>
          <a:p>
            <a:pPr eaLnBrk="1" hangingPunct="1">
              <a:lnSpc>
                <a:spcPct val="60000"/>
              </a:lnSpc>
              <a:buFont typeface="Verdana" charset="0"/>
              <a:buNone/>
              <a:tabLst>
                <a:tab pos="3657600" algn="l"/>
              </a:tabLst>
            </a:pPr>
            <a:r>
              <a:rPr lang="en-US" altLang="zh-TW" sz="1600" dirty="0">
                <a:ea typeface="新細明體" charset="-120"/>
                <a:cs typeface="新細明體" charset="-120"/>
              </a:rPr>
              <a:t>Saturation	Excitation purity</a:t>
            </a:r>
          </a:p>
          <a:p>
            <a:pPr eaLnBrk="1" hangingPunct="1">
              <a:lnSpc>
                <a:spcPct val="60000"/>
              </a:lnSpc>
              <a:buFont typeface="Verdana" charset="0"/>
              <a:buNone/>
              <a:tabLst>
                <a:tab pos="3657600" algn="l"/>
              </a:tabLst>
            </a:pPr>
            <a:r>
              <a:rPr lang="en-US" altLang="zh-TW" sz="1600" dirty="0">
                <a:ea typeface="新細明體" charset="-120"/>
                <a:cs typeface="新細明體" charset="-120"/>
              </a:rPr>
              <a:t>Lightness (reflecting objects)	Luminance</a:t>
            </a:r>
          </a:p>
          <a:p>
            <a:pPr eaLnBrk="1" hangingPunct="1">
              <a:lnSpc>
                <a:spcPct val="60000"/>
              </a:lnSpc>
              <a:buFont typeface="Verdana" charset="0"/>
              <a:buNone/>
              <a:tabLst>
                <a:tab pos="3657600" algn="l"/>
              </a:tabLst>
            </a:pPr>
            <a:r>
              <a:rPr lang="en-US" altLang="zh-TW" sz="1600" dirty="0">
                <a:ea typeface="新細明體" charset="-120"/>
                <a:cs typeface="新細明體" charset="-120"/>
              </a:rPr>
              <a:t>Brightness (self-luminous objects)	Luminance</a:t>
            </a:r>
          </a:p>
          <a:p>
            <a:pPr eaLnBrk="1" hangingPunct="1">
              <a:lnSpc>
                <a:spcPct val="60000"/>
              </a:lnSpc>
              <a:buFont typeface="Verdana" charset="0"/>
              <a:buNone/>
              <a:tabLst>
                <a:tab pos="3657600" algn="l"/>
              </a:tabLst>
            </a:pPr>
            <a:endParaRPr lang="en-US" altLang="zh-TW" sz="1600" dirty="0">
              <a:ea typeface="新細明體" charset="-120"/>
              <a:cs typeface="新細明體" charset="-120"/>
            </a:endParaRPr>
          </a:p>
          <a:p>
            <a:pPr eaLnBrk="1" hangingPunct="1">
              <a:tabLst>
                <a:tab pos="3657600" algn="l"/>
              </a:tabLst>
            </a:pPr>
            <a:r>
              <a:rPr lang="en-US" altLang="zh-TW" sz="1600" dirty="0">
                <a:ea typeface="新細明體" charset="-120"/>
                <a:cs typeface="新細明體" charset="-120"/>
              </a:rPr>
              <a:t>Physiology of vision, theories of perception still active research areas</a:t>
            </a:r>
          </a:p>
          <a:p>
            <a:pPr eaLnBrk="1" hangingPunct="1">
              <a:tabLst>
                <a:tab pos="3657600" algn="l"/>
              </a:tabLst>
            </a:pPr>
            <a:r>
              <a:rPr lang="en-US" altLang="zh-TW" sz="1600" b="1" dirty="0">
                <a:ea typeface="新細明體" charset="-120"/>
                <a:cs typeface="新細明體" charset="-120"/>
              </a:rPr>
              <a:t>Note</a:t>
            </a:r>
            <a:r>
              <a:rPr lang="en-US" altLang="zh-TW" sz="1600" dirty="0">
                <a:ea typeface="新細明體" charset="-120"/>
                <a:cs typeface="新細明體" charset="-120"/>
              </a:rPr>
              <a:t>: our auditory and visual processing are very different!</a:t>
            </a:r>
          </a:p>
          <a:p>
            <a:pPr lvl="1" eaLnBrk="1" hangingPunct="1">
              <a:tabLst>
                <a:tab pos="3657600" algn="l"/>
              </a:tabLst>
            </a:pPr>
            <a:r>
              <a:rPr lang="en-US" altLang="zh-TW" sz="1700" dirty="0">
                <a:ea typeface="新細明體" charset="-120"/>
                <a:cs typeface="新細明體" charset="-120"/>
              </a:rPr>
              <a:t>both are forms of signal processing</a:t>
            </a:r>
          </a:p>
          <a:p>
            <a:pPr lvl="1" eaLnBrk="1" hangingPunct="1">
              <a:tabLst>
                <a:tab pos="3657600" algn="l"/>
              </a:tabLst>
            </a:pPr>
            <a:r>
              <a:rPr lang="en-US" altLang="zh-TW" sz="1700" dirty="0">
                <a:ea typeface="新細明體" charset="-120"/>
                <a:cs typeface="新細明體" charset="-120"/>
              </a:rPr>
              <a:t>visual processing integrates/much more affected by context</a:t>
            </a:r>
          </a:p>
          <a:p>
            <a:pPr lvl="1" eaLnBrk="1" hangingPunct="1">
              <a:tabLst>
                <a:tab pos="3657600" algn="l"/>
              </a:tabLst>
            </a:pPr>
            <a:r>
              <a:rPr lang="en-US" altLang="zh-TW" sz="1700" dirty="0">
                <a:ea typeface="新細明體" charset="-120"/>
                <a:cs typeface="新細明體" charset="-120"/>
              </a:rPr>
              <a:t>more than half of our cortex devoted to vision</a:t>
            </a:r>
          </a:p>
          <a:p>
            <a:pPr lvl="1" eaLnBrk="1" hangingPunct="1">
              <a:tabLst>
                <a:tab pos="3657600" algn="l"/>
              </a:tabLst>
            </a:pPr>
            <a:r>
              <a:rPr lang="en-US" altLang="zh-TW" sz="1700" dirty="0">
                <a:ea typeface="新細明體" charset="-120"/>
                <a:cs typeface="新細明體" charset="-120"/>
              </a:rPr>
              <a:t>vision probably dominant sense, though it is apparently harder to be deaf than blind </a:t>
            </a:r>
          </a:p>
          <a:p>
            <a:pPr eaLnBrk="1" hangingPunct="1">
              <a:tabLst>
                <a:tab pos="3657600" algn="l"/>
              </a:tabLst>
            </a:pPr>
            <a:endParaRPr lang="en-US" altLang="zh-TW" sz="1600" dirty="0">
              <a:ea typeface="新細明體" charset="-120"/>
              <a:cs typeface="新細明體" charset="-120"/>
            </a:endParaRPr>
          </a:p>
          <a:p>
            <a:pPr eaLnBrk="1" hangingPunct="1">
              <a:buFont typeface="Verdana" charset="0"/>
              <a:buNone/>
              <a:tabLst>
                <a:tab pos="3657600" algn="l"/>
              </a:tabLst>
            </a:pPr>
            <a:endParaRPr lang="zh-TW" altLang="en-US" sz="16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35</a:t>
            </a:fld>
            <a:r>
              <a:rPr lang="en-US" dirty="0" smtClean="0"/>
              <a:t>/57</a:t>
            </a:r>
            <a:endParaRPr lang="en-US" dirty="0"/>
          </a:p>
        </p:txBody>
      </p:sp>
      <p:sp>
        <p:nvSpPr>
          <p:cNvPr id="37890" name="Rectangle 5"/>
          <p:cNvSpPr>
            <a:spLocks noGrp="1" noChangeArrowheads="1"/>
          </p:cNvSpPr>
          <p:nvPr>
            <p:ph type="title"/>
          </p:nvPr>
        </p:nvSpPr>
        <p:spPr>
          <a:xfrm>
            <a:off x="431800" y="571500"/>
            <a:ext cx="7721600" cy="308967"/>
          </a:xfrm>
          <a:noFill/>
        </p:spPr>
        <p:txBody>
          <a:bodyPr>
            <a:normAutofit fontScale="90000"/>
          </a:bodyPr>
          <a:lstStyle/>
          <a:p>
            <a:pPr eaLnBrk="1" hangingPunct="1"/>
            <a:r>
              <a:rPr lang="en-US" altLang="zh-TW" dirty="0">
                <a:ea typeface="新細明體" charset="-120"/>
                <a:cs typeface="新細明體" charset="-120"/>
              </a:rPr>
              <a:t>Psychophysics</a:t>
            </a:r>
            <a:endParaRPr lang="zh-TW" altLang="en-US" dirty="0">
              <a:ea typeface="新細明體" charset="-120"/>
              <a:cs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animEffect transition="in" filter="fade">
                                      <p:cBhvr>
                                        <p:cTn id="7" dur="500"/>
                                        <p:tgtEl>
                                          <p:spTgt spid="79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875">
                                            <p:txEl>
                                              <p:pRg st="1" end="1"/>
                                            </p:txEl>
                                          </p:spTgt>
                                        </p:tgtEl>
                                        <p:attrNameLst>
                                          <p:attrName>style.visibility</p:attrName>
                                        </p:attrNameLst>
                                      </p:cBhvr>
                                      <p:to>
                                        <p:strVal val="visible"/>
                                      </p:to>
                                    </p:set>
                                    <p:animEffect transition="in" filter="fade">
                                      <p:cBhvr>
                                        <p:cTn id="12" dur="500"/>
                                        <p:tgtEl>
                                          <p:spTgt spid="798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9875">
                                            <p:txEl>
                                              <p:pRg st="3" end="3"/>
                                            </p:txEl>
                                          </p:spTgt>
                                        </p:tgtEl>
                                        <p:attrNameLst>
                                          <p:attrName>style.visibility</p:attrName>
                                        </p:attrNameLst>
                                      </p:cBhvr>
                                      <p:to>
                                        <p:strVal val="visible"/>
                                      </p:to>
                                    </p:set>
                                    <p:animEffect transition="in" filter="fade">
                                      <p:cBhvr>
                                        <p:cTn id="17" dur="500"/>
                                        <p:tgtEl>
                                          <p:spTgt spid="798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9875">
                                            <p:txEl>
                                              <p:pRg st="4" end="4"/>
                                            </p:txEl>
                                          </p:spTgt>
                                        </p:tgtEl>
                                        <p:attrNameLst>
                                          <p:attrName>style.visibility</p:attrName>
                                        </p:attrNameLst>
                                      </p:cBhvr>
                                      <p:to>
                                        <p:strVal val="visible"/>
                                      </p:to>
                                    </p:set>
                                    <p:animEffect transition="in" filter="fade">
                                      <p:cBhvr>
                                        <p:cTn id="22" dur="500"/>
                                        <p:tgtEl>
                                          <p:spTgt spid="798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animEffect transition="in" filter="fade">
                                      <p:cBhvr>
                                        <p:cTn id="27" dur="500"/>
                                        <p:tgtEl>
                                          <p:spTgt spid="798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9875">
                                            <p:txEl>
                                              <p:pRg st="6" end="6"/>
                                            </p:txEl>
                                          </p:spTgt>
                                        </p:tgtEl>
                                        <p:attrNameLst>
                                          <p:attrName>style.visibility</p:attrName>
                                        </p:attrNameLst>
                                      </p:cBhvr>
                                      <p:to>
                                        <p:strVal val="visible"/>
                                      </p:to>
                                    </p:set>
                                    <p:animEffect transition="in" filter="fade">
                                      <p:cBhvr>
                                        <p:cTn id="32" dur="500"/>
                                        <p:tgtEl>
                                          <p:spTgt spid="7987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9875">
                                            <p:txEl>
                                              <p:pRg st="7" end="7"/>
                                            </p:txEl>
                                          </p:spTgt>
                                        </p:tgtEl>
                                        <p:attrNameLst>
                                          <p:attrName>style.visibility</p:attrName>
                                        </p:attrNameLst>
                                      </p:cBhvr>
                                      <p:to>
                                        <p:strVal val="visible"/>
                                      </p:to>
                                    </p:set>
                                    <p:animEffect transition="in" filter="fade">
                                      <p:cBhvr>
                                        <p:cTn id="37" dur="500"/>
                                        <p:tgtEl>
                                          <p:spTgt spid="7987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875">
                                            <p:txEl>
                                              <p:pRg st="9" end="9"/>
                                            </p:txEl>
                                          </p:spTgt>
                                        </p:tgtEl>
                                        <p:attrNameLst>
                                          <p:attrName>style.visibility</p:attrName>
                                        </p:attrNameLst>
                                      </p:cBhvr>
                                      <p:to>
                                        <p:strVal val="visible"/>
                                      </p:to>
                                    </p:set>
                                    <p:animEffect transition="in" filter="fade">
                                      <p:cBhvr>
                                        <p:cTn id="42" dur="500"/>
                                        <p:tgtEl>
                                          <p:spTgt spid="7987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9875">
                                            <p:txEl>
                                              <p:pRg st="10" end="10"/>
                                            </p:txEl>
                                          </p:spTgt>
                                        </p:tgtEl>
                                        <p:attrNameLst>
                                          <p:attrName>style.visibility</p:attrName>
                                        </p:attrNameLst>
                                      </p:cBhvr>
                                      <p:to>
                                        <p:strVal val="visible"/>
                                      </p:to>
                                    </p:set>
                                    <p:animEffect transition="in" filter="fade">
                                      <p:cBhvr>
                                        <p:cTn id="47" dur="500"/>
                                        <p:tgtEl>
                                          <p:spTgt spid="7987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9875">
                                            <p:txEl>
                                              <p:pRg st="11" end="11"/>
                                            </p:txEl>
                                          </p:spTgt>
                                        </p:tgtEl>
                                        <p:attrNameLst>
                                          <p:attrName>style.visibility</p:attrName>
                                        </p:attrNameLst>
                                      </p:cBhvr>
                                      <p:to>
                                        <p:strVal val="visible"/>
                                      </p:to>
                                    </p:set>
                                    <p:animEffect transition="in" filter="fade">
                                      <p:cBhvr>
                                        <p:cTn id="52" dur="500"/>
                                        <p:tgtEl>
                                          <p:spTgt spid="7987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9875">
                                            <p:txEl>
                                              <p:pRg st="12" end="12"/>
                                            </p:txEl>
                                          </p:spTgt>
                                        </p:tgtEl>
                                        <p:attrNameLst>
                                          <p:attrName>style.visibility</p:attrName>
                                        </p:attrNameLst>
                                      </p:cBhvr>
                                      <p:to>
                                        <p:strVal val="visible"/>
                                      </p:to>
                                    </p:set>
                                    <p:animEffect transition="in" filter="fade">
                                      <p:cBhvr>
                                        <p:cTn id="57" dur="500"/>
                                        <p:tgtEl>
                                          <p:spTgt spid="7987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9875">
                                            <p:txEl>
                                              <p:pRg st="13" end="13"/>
                                            </p:txEl>
                                          </p:spTgt>
                                        </p:tgtEl>
                                        <p:attrNameLst>
                                          <p:attrName>style.visibility</p:attrName>
                                        </p:attrNameLst>
                                      </p:cBhvr>
                                      <p:to>
                                        <p:strVal val="visible"/>
                                      </p:to>
                                    </p:set>
                                    <p:animEffect transition="in" filter="fade">
                                      <p:cBhvr>
                                        <p:cTn id="62" dur="500"/>
                                        <p:tgtEl>
                                          <p:spTgt spid="79875">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9875">
                                            <p:txEl>
                                              <p:pRg st="14" end="14"/>
                                            </p:txEl>
                                          </p:spTgt>
                                        </p:tgtEl>
                                        <p:attrNameLst>
                                          <p:attrName>style.visibility</p:attrName>
                                        </p:attrNameLst>
                                      </p:cBhvr>
                                      <p:to>
                                        <p:strVal val="visible"/>
                                      </p:to>
                                    </p:set>
                                    <p:animEffect transition="in" filter="fade">
                                      <p:cBhvr>
                                        <p:cTn id="67" dur="500"/>
                                        <p:tgtEl>
                                          <p:spTgt spid="7987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196383" y="1190625"/>
            <a:ext cx="4356817" cy="1381125"/>
            <a:chOff x="2438400" y="1600200"/>
            <a:chExt cx="4356817" cy="1841500"/>
          </a:xfrm>
        </p:grpSpPr>
        <p:pic>
          <p:nvPicPr>
            <p:cNvPr id="25" name="Picture 24" descr="fig30"/>
            <p:cNvPicPr>
              <a:picLocks noChangeAspect="1" noChangeArrowheads="1"/>
            </p:cNvPicPr>
            <p:nvPr/>
          </p:nvPicPr>
          <p:blipFill rotWithShape="1">
            <a:blip r:embed="rId3">
              <a:extLst>
                <a:ext uri="{28A0092B-C50C-407E-A947-70E740481C1C}">
                  <a14:useLocalDpi xmlns:a14="http://schemas.microsoft.com/office/drawing/2010/main" val="0"/>
                </a:ext>
              </a:extLst>
            </a:blip>
            <a:srcRect l="2852"/>
            <a:stretch/>
          </p:blipFill>
          <p:spPr bwMode="auto">
            <a:xfrm>
              <a:off x="2971799" y="1730246"/>
              <a:ext cx="370133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 Box 22"/>
            <p:cNvSpPr txBox="1">
              <a:spLocks noChangeArrowheads="1"/>
            </p:cNvSpPr>
            <p:nvPr/>
          </p:nvSpPr>
          <p:spPr bwMode="auto">
            <a:xfrm>
              <a:off x="2438400" y="1600200"/>
              <a:ext cx="609600"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HK" sz="2200" dirty="0">
                  <a:latin typeface="Symbol" pitchFamily="18" charset="2"/>
                  <a:ea typeface="新細明體" pitchFamily="18" charset="-120"/>
                </a:rPr>
                <a:t>¦(</a:t>
              </a:r>
              <a:r>
                <a:rPr lang="en-US" altLang="zh-HK" sz="2200" i="1" dirty="0">
                  <a:latin typeface="Symbol" pitchFamily="18" charset="2"/>
                  <a:ea typeface="新細明體" pitchFamily="18" charset="-120"/>
                </a:rPr>
                <a:t>l</a:t>
              </a:r>
              <a:r>
                <a:rPr lang="en-US" altLang="zh-HK" sz="2200" dirty="0">
                  <a:latin typeface="Symbol" pitchFamily="18" charset="2"/>
                  <a:ea typeface="新細明體" pitchFamily="18" charset="-120"/>
                </a:rPr>
                <a:t>)</a:t>
              </a:r>
              <a:endParaRPr lang="zh-TW" altLang="en-US" sz="2200" dirty="0">
                <a:latin typeface="Symbol" pitchFamily="18" charset="2"/>
                <a:ea typeface="新細明體" pitchFamily="18" charset="-120"/>
              </a:endParaRPr>
            </a:p>
          </p:txBody>
        </p:sp>
        <p:sp>
          <p:nvSpPr>
            <p:cNvPr id="28" name="Text Box 23"/>
            <p:cNvSpPr txBox="1">
              <a:spLocks noChangeArrowheads="1"/>
            </p:cNvSpPr>
            <p:nvPr/>
          </p:nvSpPr>
          <p:spPr bwMode="auto">
            <a:xfrm>
              <a:off x="6261817" y="2867184"/>
              <a:ext cx="533400"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HK" sz="2200" i="1" dirty="0">
                  <a:latin typeface="Symbol" pitchFamily="18" charset="2"/>
                  <a:ea typeface="新細明體" pitchFamily="18" charset="-120"/>
                </a:rPr>
                <a:t>l</a:t>
              </a:r>
              <a:endParaRPr lang="zh-TW" altLang="en-US" sz="2200" dirty="0">
                <a:latin typeface="Symbol" pitchFamily="18" charset="2"/>
                <a:ea typeface="新細明體" pitchFamily="18" charset="-120"/>
              </a:endParaRPr>
            </a:p>
          </p:txBody>
        </p:sp>
      </p:grpSp>
      <p:grpSp>
        <p:nvGrpSpPr>
          <p:cNvPr id="13" name="Group 12"/>
          <p:cNvGrpSpPr/>
          <p:nvPr/>
        </p:nvGrpSpPr>
        <p:grpSpPr>
          <a:xfrm>
            <a:off x="2133600" y="2952749"/>
            <a:ext cx="5257800" cy="1371600"/>
            <a:chOff x="2133600" y="3810000"/>
            <a:chExt cx="5257800" cy="1828800"/>
          </a:xfrm>
        </p:grpSpPr>
        <p:sp>
          <p:nvSpPr>
            <p:cNvPr id="38919" name="Rectangle 11"/>
            <p:cNvSpPr>
              <a:spLocks noChangeArrowheads="1"/>
            </p:cNvSpPr>
            <p:nvPr/>
          </p:nvSpPr>
          <p:spPr bwMode="gray">
            <a:xfrm>
              <a:off x="7010400" y="4972050"/>
              <a:ext cx="381000" cy="257175"/>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pic>
          <p:nvPicPr>
            <p:cNvPr id="29" name="Picture 28" descr="fig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9375" y="3922046"/>
              <a:ext cx="37338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p:cNvSpPr>
              <a:spLocks noChangeArrowheads="1"/>
            </p:cNvSpPr>
            <p:nvPr/>
          </p:nvSpPr>
          <p:spPr bwMode="gray">
            <a:xfrm>
              <a:off x="6200775" y="5130800"/>
              <a:ext cx="28575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1" name="Rectangle 30"/>
            <p:cNvSpPr>
              <a:spLocks noChangeArrowheads="1"/>
            </p:cNvSpPr>
            <p:nvPr/>
          </p:nvSpPr>
          <p:spPr bwMode="gray">
            <a:xfrm>
              <a:off x="2466975" y="3912521"/>
              <a:ext cx="285750" cy="342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2" name="Text Box 25"/>
            <p:cNvSpPr txBox="1">
              <a:spLocks noChangeArrowheads="1"/>
            </p:cNvSpPr>
            <p:nvPr/>
          </p:nvSpPr>
          <p:spPr bwMode="auto">
            <a:xfrm>
              <a:off x="6124575" y="5064284"/>
              <a:ext cx="533400"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HK" sz="2200" i="1">
                  <a:latin typeface="Symbol" pitchFamily="18" charset="2"/>
                  <a:ea typeface="新細明體" pitchFamily="18" charset="-120"/>
                </a:rPr>
                <a:t>l</a:t>
              </a:r>
              <a:endParaRPr lang="zh-TW" altLang="en-US" sz="2200">
                <a:latin typeface="Symbol" pitchFamily="18" charset="2"/>
                <a:ea typeface="新細明體" pitchFamily="18" charset="-120"/>
              </a:endParaRPr>
            </a:p>
          </p:txBody>
        </p:sp>
        <p:sp>
          <p:nvSpPr>
            <p:cNvPr id="33" name="Text Box 24"/>
            <p:cNvSpPr txBox="1">
              <a:spLocks noChangeArrowheads="1"/>
            </p:cNvSpPr>
            <p:nvPr/>
          </p:nvSpPr>
          <p:spPr bwMode="auto">
            <a:xfrm>
              <a:off x="2133600" y="3810000"/>
              <a:ext cx="685800"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HK" sz="2200" i="1" dirty="0">
                  <a:latin typeface="Symbol" pitchFamily="18" charset="2"/>
                  <a:ea typeface="新細明體" pitchFamily="18" charset="-120"/>
                </a:rPr>
                <a:t>I </a:t>
              </a:r>
              <a:r>
                <a:rPr lang="en-US" altLang="zh-HK" sz="2200" dirty="0">
                  <a:latin typeface="Symbol" pitchFamily="18" charset="2"/>
                  <a:ea typeface="新細明體" pitchFamily="18" charset="-120"/>
                </a:rPr>
                <a:t>(</a:t>
              </a:r>
              <a:r>
                <a:rPr lang="en-US" altLang="zh-HK" sz="2200" i="1" dirty="0">
                  <a:latin typeface="Symbol" pitchFamily="18" charset="2"/>
                  <a:ea typeface="新細明體" pitchFamily="18" charset="-120"/>
                </a:rPr>
                <a:t>l</a:t>
              </a:r>
              <a:r>
                <a:rPr lang="en-US" altLang="zh-HK" sz="2200" dirty="0">
                  <a:latin typeface="Symbol" pitchFamily="18" charset="2"/>
                  <a:ea typeface="新細明體" pitchFamily="18" charset="-120"/>
                </a:rPr>
                <a:t>)</a:t>
              </a:r>
              <a:endParaRPr lang="zh-TW" altLang="en-US" sz="2200" dirty="0">
                <a:latin typeface="Symbol" pitchFamily="18" charset="2"/>
                <a:ea typeface="新細明體" pitchFamily="18" charset="-120"/>
              </a:endParaRPr>
            </a:p>
          </p:txBody>
        </p:sp>
      </p:grpSp>
      <p:sp>
        <p:nvSpPr>
          <p:cNvPr id="8" name="Content Placeholder 7"/>
          <p:cNvSpPr>
            <a:spLocks noGrp="1"/>
          </p:cNvSpPr>
          <p:nvPr>
            <p:ph sz="quarter" idx="1"/>
          </p:nvPr>
        </p:nvSpPr>
        <p:spPr>
          <a:xfrm>
            <a:off x="428625" y="1038225"/>
            <a:ext cx="8229600" cy="3600450"/>
          </a:xfrm>
        </p:spPr>
        <p:txBody>
          <a:bodyPr>
            <a:noAutofit/>
          </a:bodyPr>
          <a:lstStyle/>
          <a:p>
            <a:r>
              <a:rPr lang="en-US" altLang="zh-TW" sz="1400" dirty="0" smtClean="0"/>
              <a:t>We draw a frequency response curve like this:</a:t>
            </a:r>
          </a:p>
          <a:p>
            <a:endParaRPr lang="en-US" altLang="zh-TW" sz="1400" dirty="0" smtClean="0"/>
          </a:p>
          <a:p>
            <a:endParaRPr lang="en-US" altLang="zh-TW" sz="1400" dirty="0" smtClean="0"/>
          </a:p>
          <a:p>
            <a:endParaRPr lang="en-US" altLang="zh-TW" sz="1400" dirty="0" smtClean="0"/>
          </a:p>
          <a:p>
            <a:endParaRPr lang="en-US" altLang="zh-TW" sz="1400" dirty="0" smtClean="0"/>
          </a:p>
          <a:p>
            <a:pPr marL="0" indent="0">
              <a:buNone/>
            </a:pPr>
            <a:r>
              <a:rPr lang="en-US" altLang="zh-TW" sz="1400" dirty="0"/>
              <a:t> </a:t>
            </a:r>
            <a:r>
              <a:rPr lang="en-US" altLang="zh-TW" sz="1400" dirty="0" smtClean="0"/>
              <a:t>         to indicate how much a photoreceptor responds to light of uniform intensity for each wavelength </a:t>
            </a:r>
          </a:p>
          <a:p>
            <a:r>
              <a:rPr lang="en-US" altLang="zh-TW" sz="1400" dirty="0" smtClean="0"/>
              <a:t>To compute response to incoming band (frequency distribution) of light, like this:</a:t>
            </a:r>
          </a:p>
          <a:p>
            <a:pPr marL="0" indent="0">
              <a:buNone/>
            </a:pPr>
            <a:endParaRPr lang="en-US" altLang="zh-TW" sz="1400" dirty="0" smtClean="0"/>
          </a:p>
          <a:p>
            <a:endParaRPr lang="en-US" altLang="zh-TW" sz="1400" dirty="0" smtClean="0"/>
          </a:p>
          <a:p>
            <a:endParaRPr lang="en-US" altLang="zh-TW" sz="1400" dirty="0" smtClean="0"/>
          </a:p>
          <a:p>
            <a:endParaRPr lang="en-US" altLang="zh-TW" sz="1400" dirty="0" smtClean="0"/>
          </a:p>
          <a:p>
            <a:r>
              <a:rPr lang="en-US" altLang="zh-TW" sz="1400" dirty="0" smtClean="0"/>
              <a:t>We multiply the curves, wavelength by wavelength, to compute receptor response to each amount of stimulus across spectrum</a:t>
            </a:r>
          </a:p>
          <a:p>
            <a:endParaRPr lang="en-US" sz="14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36</a:t>
            </a:fld>
            <a:r>
              <a:rPr lang="en-US" dirty="0" smtClean="0"/>
              <a:t>/57</a:t>
            </a:r>
            <a:endParaRPr lang="en-US" dirty="0"/>
          </a:p>
        </p:txBody>
      </p:sp>
      <p:sp>
        <p:nvSpPr>
          <p:cNvPr id="38921" name="Rectangle 21"/>
          <p:cNvSpPr>
            <a:spLocks noGrp="1" noChangeArrowheads="1"/>
          </p:cNvSpPr>
          <p:nvPr>
            <p:ph type="title"/>
          </p:nvPr>
        </p:nvSpPr>
        <p:spPr>
          <a:xfrm>
            <a:off x="457200" y="457200"/>
            <a:ext cx="8229600" cy="457200"/>
          </a:xfrm>
        </p:spPr>
        <p:txBody>
          <a:bodyPr>
            <a:normAutofit fontScale="90000"/>
          </a:bodyPr>
          <a:lstStyle/>
          <a:p>
            <a:r>
              <a:rPr lang="en-US" altLang="zh-TW" dirty="0" smtClean="0"/>
              <a:t>Response to Stimuli (1/3)</a:t>
            </a:r>
            <a:endParaRPr lang="zh-TW" altLang="en-US" dirty="0"/>
          </a:p>
        </p:txBody>
      </p:sp>
      <p:sp>
        <p:nvSpPr>
          <p:cNvPr id="26" name="Rectangle 25"/>
          <p:cNvSpPr>
            <a:spLocks noChangeArrowheads="1"/>
          </p:cNvSpPr>
          <p:nvPr/>
        </p:nvSpPr>
        <p:spPr bwMode="gray">
          <a:xfrm>
            <a:off x="6477000" y="2238375"/>
            <a:ext cx="28575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8918" name="Rectangle 10"/>
          <p:cNvSpPr>
            <a:spLocks noChangeArrowheads="1"/>
          </p:cNvSpPr>
          <p:nvPr/>
        </p:nvSpPr>
        <p:spPr bwMode="gray">
          <a:xfrm>
            <a:off x="6532716" y="2264569"/>
            <a:ext cx="381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 name="Rectangle 1"/>
          <p:cNvSpPr/>
          <p:nvPr/>
        </p:nvSpPr>
        <p:spPr>
          <a:xfrm>
            <a:off x="6318849" y="2281903"/>
            <a:ext cx="133350" cy="215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22" name="Picture 6" descr="fig31"/>
          <p:cNvPicPr>
            <a:picLocks noChangeAspect="1" noChangeArrowheads="1"/>
          </p:cNvPicPr>
          <p:nvPr/>
        </p:nvPicPr>
        <p:blipFill>
          <a:blip r:embed="rId3"/>
          <a:srcRect/>
          <a:stretch>
            <a:fillRect/>
          </a:stretch>
        </p:blipFill>
        <p:spPr bwMode="auto">
          <a:xfrm>
            <a:off x="2032000" y="900113"/>
            <a:ext cx="4811184" cy="2143125"/>
          </a:xfrm>
          <a:prstGeom prst="rect">
            <a:avLst/>
          </a:prstGeom>
          <a:noFill/>
          <a:ln w="9525">
            <a:noFill/>
            <a:miter lim="800000"/>
            <a:headEnd/>
            <a:tailEnd/>
          </a:ln>
        </p:spPr>
      </p:pic>
      <p:sp>
        <p:nvSpPr>
          <p:cNvPr id="39941" name="Rectangle 7"/>
          <p:cNvSpPr>
            <a:spLocks noChangeArrowheads="1"/>
          </p:cNvSpPr>
          <p:nvPr/>
        </p:nvSpPr>
        <p:spPr bwMode="gray">
          <a:xfrm>
            <a:off x="1828800" y="1123950"/>
            <a:ext cx="609600" cy="1757363"/>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39942" name="Rectangle 11"/>
          <p:cNvSpPr>
            <a:spLocks noChangeArrowheads="1"/>
          </p:cNvSpPr>
          <p:nvPr/>
        </p:nvSpPr>
        <p:spPr bwMode="gray">
          <a:xfrm>
            <a:off x="4775200" y="971550"/>
            <a:ext cx="2032000" cy="17145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2828" name="Text Box 12"/>
          <p:cNvSpPr txBox="1">
            <a:spLocks noChangeArrowheads="1"/>
          </p:cNvSpPr>
          <p:nvPr/>
        </p:nvSpPr>
        <p:spPr bwMode="auto">
          <a:xfrm>
            <a:off x="162984" y="1116328"/>
            <a:ext cx="1625600" cy="307777"/>
          </a:xfrm>
          <a:prstGeom prst="rect">
            <a:avLst/>
          </a:prstGeom>
          <a:noFill/>
          <a:ln w="9525">
            <a:noFill/>
            <a:miter lim="800000"/>
            <a:headEnd/>
            <a:tailEnd/>
          </a:ln>
        </p:spPr>
        <p:txBody>
          <a:bodyPr>
            <a:prstTxWarp prst="textNoShape">
              <a:avLst/>
            </a:prstTxWarp>
            <a:spAutoFit/>
          </a:bodyPr>
          <a:lstStyle/>
          <a:p>
            <a:pPr>
              <a:spcBef>
                <a:spcPct val="50000"/>
              </a:spcBef>
            </a:pPr>
            <a:r>
              <a:rPr lang="en-US" altLang="zh-TW" sz="1400" b="1" dirty="0">
                <a:ea typeface="新細明體" charset="-120"/>
                <a:cs typeface="新細明體" charset="-120"/>
              </a:rPr>
              <a:t>Response Curve</a:t>
            </a:r>
          </a:p>
        </p:txBody>
      </p:sp>
      <p:sp>
        <p:nvSpPr>
          <p:cNvPr id="39944" name="Rectangle 13"/>
          <p:cNvSpPr>
            <a:spLocks noChangeArrowheads="1"/>
          </p:cNvSpPr>
          <p:nvPr/>
        </p:nvSpPr>
        <p:spPr bwMode="gray">
          <a:xfrm>
            <a:off x="5080000" y="1714500"/>
            <a:ext cx="2032000" cy="17145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2830" name="Text Box 14"/>
          <p:cNvSpPr txBox="1">
            <a:spLocks noChangeArrowheads="1"/>
          </p:cNvSpPr>
          <p:nvPr/>
        </p:nvSpPr>
        <p:spPr bwMode="auto">
          <a:xfrm>
            <a:off x="152400" y="1757363"/>
            <a:ext cx="1828800" cy="523220"/>
          </a:xfrm>
          <a:prstGeom prst="rect">
            <a:avLst/>
          </a:prstGeom>
          <a:noFill/>
          <a:ln w="9525">
            <a:noFill/>
            <a:miter lim="800000"/>
            <a:headEnd/>
            <a:tailEnd/>
          </a:ln>
        </p:spPr>
        <p:txBody>
          <a:bodyPr>
            <a:prstTxWarp prst="textNoShape">
              <a:avLst/>
            </a:prstTxWarp>
            <a:spAutoFit/>
          </a:bodyPr>
          <a:lstStyle/>
          <a:p>
            <a:pPr>
              <a:spcBef>
                <a:spcPct val="50000"/>
              </a:spcBef>
            </a:pPr>
            <a:r>
              <a:rPr lang="en-US" altLang="zh-TW" sz="1400" b="1" dirty="0">
                <a:ea typeface="新細明體" charset="-120"/>
                <a:cs typeface="新細明體" charset="-120"/>
              </a:rPr>
              <a:t>Incoming Light Distribution</a:t>
            </a:r>
          </a:p>
        </p:txBody>
      </p:sp>
      <p:sp>
        <p:nvSpPr>
          <p:cNvPr id="39946" name="Rectangle 15"/>
          <p:cNvSpPr>
            <a:spLocks noChangeArrowheads="1"/>
          </p:cNvSpPr>
          <p:nvPr/>
        </p:nvSpPr>
        <p:spPr bwMode="gray">
          <a:xfrm>
            <a:off x="5181600" y="2400300"/>
            <a:ext cx="2032000" cy="17145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2832" name="Text Box 16"/>
          <p:cNvSpPr txBox="1">
            <a:spLocks noChangeArrowheads="1"/>
          </p:cNvSpPr>
          <p:nvPr/>
        </p:nvSpPr>
        <p:spPr bwMode="auto">
          <a:xfrm>
            <a:off x="156633" y="2494955"/>
            <a:ext cx="1828800" cy="523220"/>
          </a:xfrm>
          <a:prstGeom prst="rect">
            <a:avLst/>
          </a:prstGeom>
          <a:noFill/>
          <a:ln w="9525">
            <a:noFill/>
            <a:miter lim="800000"/>
            <a:headEnd/>
            <a:tailEnd/>
          </a:ln>
        </p:spPr>
        <p:txBody>
          <a:bodyPr>
            <a:prstTxWarp prst="textNoShape">
              <a:avLst/>
            </a:prstTxWarp>
            <a:spAutoFit/>
          </a:bodyPr>
          <a:lstStyle/>
          <a:p>
            <a:pPr>
              <a:spcBef>
                <a:spcPct val="50000"/>
              </a:spcBef>
            </a:pPr>
            <a:r>
              <a:rPr lang="en-US" altLang="zh-TW" sz="1400" b="1" dirty="0">
                <a:ea typeface="新細明體" charset="-120"/>
                <a:cs typeface="新細明體" charset="-120"/>
              </a:rPr>
              <a:t>Product of functions</a:t>
            </a:r>
          </a:p>
        </p:txBody>
      </p:sp>
      <p:sp>
        <p:nvSpPr>
          <p:cNvPr id="162834" name="Rectangle 18"/>
          <p:cNvSpPr>
            <a:spLocks noChangeArrowheads="1"/>
          </p:cNvSpPr>
          <p:nvPr/>
        </p:nvSpPr>
        <p:spPr bwMode="gray">
          <a:xfrm>
            <a:off x="6705600" y="1543051"/>
            <a:ext cx="381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2836" name="Rectangle 20"/>
          <p:cNvSpPr>
            <a:spLocks noChangeArrowheads="1"/>
          </p:cNvSpPr>
          <p:nvPr/>
        </p:nvSpPr>
        <p:spPr bwMode="gray">
          <a:xfrm>
            <a:off x="6604000" y="2228851"/>
            <a:ext cx="381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2838" name="Rectangle 22"/>
          <p:cNvSpPr>
            <a:spLocks noChangeArrowheads="1"/>
          </p:cNvSpPr>
          <p:nvPr/>
        </p:nvSpPr>
        <p:spPr bwMode="gray">
          <a:xfrm>
            <a:off x="6604000" y="2914651"/>
            <a:ext cx="381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nvGrpSpPr>
          <p:cNvPr id="2" name="Group 53"/>
          <p:cNvGrpSpPr>
            <a:grpSpLocks noChangeAspect="1"/>
          </p:cNvGrpSpPr>
          <p:nvPr/>
        </p:nvGrpSpPr>
        <p:grpSpPr bwMode="auto">
          <a:xfrm>
            <a:off x="1727202" y="1114424"/>
            <a:ext cx="853017" cy="348258"/>
            <a:chOff x="720" y="1200"/>
            <a:chExt cx="403" cy="390"/>
          </a:xfrm>
        </p:grpSpPr>
        <p:sp>
          <p:nvSpPr>
            <p:cNvPr id="39974" name="AutoShape 52"/>
            <p:cNvSpPr>
              <a:spLocks noChangeAspect="1" noChangeArrowheads="1" noTextEdit="1"/>
            </p:cNvSpPr>
            <p:nvPr/>
          </p:nvSpPr>
          <p:spPr bwMode="auto">
            <a:xfrm>
              <a:off x="720" y="1200"/>
              <a:ext cx="403" cy="229"/>
            </a:xfrm>
            <a:prstGeom prst="rect">
              <a:avLst/>
            </a:prstGeom>
            <a:noFill/>
            <a:ln w="9525">
              <a:noFill/>
              <a:miter lim="800000"/>
              <a:headEnd/>
              <a:tailEnd/>
            </a:ln>
          </p:spPr>
          <p:txBody>
            <a:bodyPr>
              <a:prstTxWarp prst="textNoShape">
                <a:avLst/>
              </a:prstTxWarp>
            </a:bodyPr>
            <a:lstStyle/>
            <a:p>
              <a:endParaRPr lang="en-US"/>
            </a:p>
          </p:txBody>
        </p:sp>
        <p:sp>
          <p:nvSpPr>
            <p:cNvPr id="39975" name="Rectangle 54"/>
            <p:cNvSpPr>
              <a:spLocks noChangeArrowheads="1"/>
            </p:cNvSpPr>
            <p:nvPr/>
          </p:nvSpPr>
          <p:spPr bwMode="auto">
            <a:xfrm>
              <a:off x="1035" y="1204"/>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76" name="Rectangle 55"/>
            <p:cNvSpPr>
              <a:spLocks noChangeArrowheads="1"/>
            </p:cNvSpPr>
            <p:nvPr/>
          </p:nvSpPr>
          <p:spPr bwMode="auto">
            <a:xfrm>
              <a:off x="868" y="1204"/>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77" name="Rectangle 56"/>
            <p:cNvSpPr>
              <a:spLocks noChangeArrowheads="1"/>
            </p:cNvSpPr>
            <p:nvPr/>
          </p:nvSpPr>
          <p:spPr bwMode="auto">
            <a:xfrm>
              <a:off x="938" y="1211"/>
              <a:ext cx="73"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sp>
          <p:nvSpPr>
            <p:cNvPr id="39978" name="Rectangle 57"/>
            <p:cNvSpPr>
              <a:spLocks noChangeArrowheads="1"/>
            </p:cNvSpPr>
            <p:nvPr/>
          </p:nvSpPr>
          <p:spPr bwMode="auto">
            <a:xfrm>
              <a:off x="778" y="1204"/>
              <a:ext cx="39"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ea typeface="新細明體" charset="-120"/>
                  <a:cs typeface="新細明體" charset="-120"/>
                </a:rPr>
                <a:t>f</a:t>
              </a:r>
              <a:endParaRPr lang="en-US" altLang="zh-TW">
                <a:ea typeface="新細明體" charset="-120"/>
                <a:cs typeface="新細明體" charset="-120"/>
              </a:endParaRPr>
            </a:p>
          </p:txBody>
        </p:sp>
      </p:grpSp>
      <p:grpSp>
        <p:nvGrpSpPr>
          <p:cNvPr id="3" name="Group 59"/>
          <p:cNvGrpSpPr>
            <a:grpSpLocks noChangeAspect="1"/>
          </p:cNvGrpSpPr>
          <p:nvPr/>
        </p:nvGrpSpPr>
        <p:grpSpPr bwMode="auto">
          <a:xfrm>
            <a:off x="1828800" y="1857371"/>
            <a:ext cx="762000" cy="343794"/>
            <a:chOff x="741" y="2112"/>
            <a:chExt cx="360" cy="385"/>
          </a:xfrm>
        </p:grpSpPr>
        <p:sp>
          <p:nvSpPr>
            <p:cNvPr id="39969" name="AutoShape 58"/>
            <p:cNvSpPr>
              <a:spLocks noChangeAspect="1" noChangeArrowheads="1" noTextEdit="1"/>
            </p:cNvSpPr>
            <p:nvPr/>
          </p:nvSpPr>
          <p:spPr bwMode="auto">
            <a:xfrm>
              <a:off x="741" y="2112"/>
              <a:ext cx="360" cy="229"/>
            </a:xfrm>
            <a:prstGeom prst="rect">
              <a:avLst/>
            </a:prstGeom>
            <a:noFill/>
            <a:ln w="9525">
              <a:noFill/>
              <a:miter lim="800000"/>
              <a:headEnd/>
              <a:tailEnd/>
            </a:ln>
          </p:spPr>
          <p:txBody>
            <a:bodyPr>
              <a:prstTxWarp prst="textNoShape">
                <a:avLst/>
              </a:prstTxWarp>
            </a:bodyPr>
            <a:lstStyle/>
            <a:p>
              <a:endParaRPr lang="en-US"/>
            </a:p>
          </p:txBody>
        </p:sp>
        <p:sp>
          <p:nvSpPr>
            <p:cNvPr id="39970" name="Rectangle 60"/>
            <p:cNvSpPr>
              <a:spLocks noChangeArrowheads="1"/>
            </p:cNvSpPr>
            <p:nvPr/>
          </p:nvSpPr>
          <p:spPr bwMode="auto">
            <a:xfrm>
              <a:off x="1018" y="2116"/>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71" name="Rectangle 61"/>
            <p:cNvSpPr>
              <a:spLocks noChangeArrowheads="1"/>
            </p:cNvSpPr>
            <p:nvPr/>
          </p:nvSpPr>
          <p:spPr bwMode="auto">
            <a:xfrm>
              <a:off x="851" y="2116"/>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72" name="Rectangle 62"/>
            <p:cNvSpPr>
              <a:spLocks noChangeArrowheads="1"/>
            </p:cNvSpPr>
            <p:nvPr/>
          </p:nvSpPr>
          <p:spPr bwMode="auto">
            <a:xfrm>
              <a:off x="910" y="2118"/>
              <a:ext cx="73"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sp>
          <p:nvSpPr>
            <p:cNvPr id="39973" name="Rectangle 63"/>
            <p:cNvSpPr>
              <a:spLocks noChangeArrowheads="1"/>
            </p:cNvSpPr>
            <p:nvPr/>
          </p:nvSpPr>
          <p:spPr bwMode="auto">
            <a:xfrm>
              <a:off x="773" y="2116"/>
              <a:ext cx="42"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ea typeface="新細明體" charset="-120"/>
                  <a:cs typeface="新細明體" charset="-120"/>
                </a:rPr>
                <a:t>I</a:t>
              </a:r>
              <a:endParaRPr lang="en-US" altLang="zh-TW">
                <a:ea typeface="新細明體" charset="-120"/>
                <a:cs typeface="新細明體" charset="-120"/>
              </a:endParaRPr>
            </a:p>
          </p:txBody>
        </p:sp>
      </p:grpSp>
      <p:grpSp>
        <p:nvGrpSpPr>
          <p:cNvPr id="4" name="Group 65"/>
          <p:cNvGrpSpPr>
            <a:grpSpLocks noChangeAspect="1"/>
          </p:cNvGrpSpPr>
          <p:nvPr/>
        </p:nvGrpSpPr>
        <p:grpSpPr bwMode="auto">
          <a:xfrm>
            <a:off x="1788584" y="2586031"/>
            <a:ext cx="853016" cy="343794"/>
            <a:chOff x="768" y="2928"/>
            <a:chExt cx="403" cy="385"/>
          </a:xfrm>
        </p:grpSpPr>
        <p:sp>
          <p:nvSpPr>
            <p:cNvPr id="39964" name="AutoShape 64"/>
            <p:cNvSpPr>
              <a:spLocks noChangeAspect="1" noChangeArrowheads="1" noTextEdit="1"/>
            </p:cNvSpPr>
            <p:nvPr/>
          </p:nvSpPr>
          <p:spPr bwMode="auto">
            <a:xfrm>
              <a:off x="768" y="2928"/>
              <a:ext cx="403" cy="229"/>
            </a:xfrm>
            <a:prstGeom prst="rect">
              <a:avLst/>
            </a:prstGeom>
            <a:noFill/>
            <a:ln w="9525">
              <a:noFill/>
              <a:miter lim="800000"/>
              <a:headEnd/>
              <a:tailEnd/>
            </a:ln>
          </p:spPr>
          <p:txBody>
            <a:bodyPr>
              <a:prstTxWarp prst="textNoShape">
                <a:avLst/>
              </a:prstTxWarp>
            </a:bodyPr>
            <a:lstStyle/>
            <a:p>
              <a:endParaRPr lang="en-US"/>
            </a:p>
          </p:txBody>
        </p:sp>
        <p:sp>
          <p:nvSpPr>
            <p:cNvPr id="39965" name="Rectangle 66"/>
            <p:cNvSpPr>
              <a:spLocks noChangeArrowheads="1"/>
            </p:cNvSpPr>
            <p:nvPr/>
          </p:nvSpPr>
          <p:spPr bwMode="auto">
            <a:xfrm>
              <a:off x="1077" y="2932"/>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66" name="Rectangle 67"/>
            <p:cNvSpPr>
              <a:spLocks noChangeArrowheads="1"/>
            </p:cNvSpPr>
            <p:nvPr/>
          </p:nvSpPr>
          <p:spPr bwMode="auto">
            <a:xfrm>
              <a:off x="910" y="2932"/>
              <a:ext cx="51"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39967" name="Rectangle 68"/>
            <p:cNvSpPr>
              <a:spLocks noChangeArrowheads="1"/>
            </p:cNvSpPr>
            <p:nvPr/>
          </p:nvSpPr>
          <p:spPr bwMode="auto">
            <a:xfrm>
              <a:off x="970" y="2934"/>
              <a:ext cx="73"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sp>
          <p:nvSpPr>
            <p:cNvPr id="39968" name="Rectangle 69"/>
            <p:cNvSpPr>
              <a:spLocks noChangeArrowheads="1"/>
            </p:cNvSpPr>
            <p:nvPr/>
          </p:nvSpPr>
          <p:spPr bwMode="auto">
            <a:xfrm>
              <a:off x="799" y="2932"/>
              <a:ext cx="79" cy="379"/>
            </a:xfrm>
            <a:prstGeom prst="rect">
              <a:avLst/>
            </a:prstGeom>
            <a:noFill/>
            <a:ln w="9525">
              <a:noFill/>
              <a:miter lim="800000"/>
              <a:headEnd/>
              <a:tailEnd/>
            </a:ln>
          </p:spPr>
          <p:txBody>
            <a:bodyPr wrap="none" lIns="0" tIns="0" rIns="0" bIns="0">
              <a:prstTxWarp prst="textNoShape">
                <a:avLst/>
              </a:prstTxWarp>
              <a:spAutoFit/>
            </a:bodyPr>
            <a:lstStyle/>
            <a:p>
              <a:r>
                <a:rPr lang="en-US" altLang="zh-TW" sz="2200" i="1">
                  <a:solidFill>
                    <a:srgbClr val="000000"/>
                  </a:solidFill>
                  <a:ea typeface="新細明體" charset="-120"/>
                  <a:cs typeface="新細明體" charset="-120"/>
                </a:rPr>
                <a:t>R</a:t>
              </a:r>
              <a:endParaRPr lang="en-US" altLang="zh-TW">
                <a:ea typeface="新細明體" charset="-120"/>
                <a:cs typeface="新細明體" charset="-120"/>
              </a:endParaRPr>
            </a:p>
          </p:txBody>
        </p:sp>
      </p:grpSp>
      <p:grpSp>
        <p:nvGrpSpPr>
          <p:cNvPr id="5" name="Group 71"/>
          <p:cNvGrpSpPr>
            <a:grpSpLocks noChangeAspect="1"/>
          </p:cNvGrpSpPr>
          <p:nvPr/>
        </p:nvGrpSpPr>
        <p:grpSpPr bwMode="auto">
          <a:xfrm>
            <a:off x="6502402" y="2648249"/>
            <a:ext cx="412751" cy="415230"/>
            <a:chOff x="3072" y="3113"/>
            <a:chExt cx="195" cy="465"/>
          </a:xfrm>
        </p:grpSpPr>
        <p:sp>
          <p:nvSpPr>
            <p:cNvPr id="39962" name="AutoShape 70"/>
            <p:cNvSpPr>
              <a:spLocks noChangeAspect="1" noChangeArrowheads="1" noTextEdit="1"/>
            </p:cNvSpPr>
            <p:nvPr/>
          </p:nvSpPr>
          <p:spPr bwMode="auto">
            <a:xfrm>
              <a:off x="3072" y="3264"/>
              <a:ext cx="195" cy="248"/>
            </a:xfrm>
            <a:prstGeom prst="rect">
              <a:avLst/>
            </a:prstGeom>
            <a:noFill/>
            <a:ln w="9525">
              <a:noFill/>
              <a:miter lim="800000"/>
              <a:headEnd/>
              <a:tailEnd/>
            </a:ln>
          </p:spPr>
          <p:txBody>
            <a:bodyPr>
              <a:prstTxWarp prst="textNoShape">
                <a:avLst/>
              </a:prstTxWarp>
            </a:bodyPr>
            <a:lstStyle/>
            <a:p>
              <a:endParaRPr lang="en-US"/>
            </a:p>
          </p:txBody>
        </p:sp>
        <p:sp>
          <p:nvSpPr>
            <p:cNvPr id="39963" name="Rectangle 72"/>
            <p:cNvSpPr>
              <a:spLocks noChangeArrowheads="1"/>
            </p:cNvSpPr>
            <p:nvPr/>
          </p:nvSpPr>
          <p:spPr bwMode="auto">
            <a:xfrm>
              <a:off x="3101" y="3113"/>
              <a:ext cx="90" cy="465"/>
            </a:xfrm>
            <a:prstGeom prst="rect">
              <a:avLst/>
            </a:prstGeom>
            <a:noFill/>
            <a:ln w="9525">
              <a:noFill/>
              <a:miter lim="800000"/>
              <a:headEnd/>
              <a:tailEnd/>
            </a:ln>
          </p:spPr>
          <p:txBody>
            <a:bodyPr wrap="none" lIns="0" tIns="0" rIns="0" bIns="0">
              <a:prstTxWarp prst="textNoShape">
                <a:avLst/>
              </a:prstTxWarp>
              <a:spAutoFit/>
            </a:bodyPr>
            <a:lstStyle/>
            <a:p>
              <a:r>
                <a:rPr lang="en-US" altLang="zh-TW" sz="27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grpSp>
      <p:grpSp>
        <p:nvGrpSpPr>
          <p:cNvPr id="6" name="Group 74"/>
          <p:cNvGrpSpPr>
            <a:grpSpLocks noChangeAspect="1"/>
          </p:cNvGrpSpPr>
          <p:nvPr/>
        </p:nvGrpSpPr>
        <p:grpSpPr bwMode="auto">
          <a:xfrm>
            <a:off x="6502402" y="1961853"/>
            <a:ext cx="412751" cy="415230"/>
            <a:chOff x="3072" y="2306"/>
            <a:chExt cx="195" cy="465"/>
          </a:xfrm>
        </p:grpSpPr>
        <p:sp>
          <p:nvSpPr>
            <p:cNvPr id="39960" name="AutoShape 73"/>
            <p:cNvSpPr>
              <a:spLocks noChangeAspect="1" noChangeArrowheads="1" noTextEdit="1"/>
            </p:cNvSpPr>
            <p:nvPr/>
          </p:nvSpPr>
          <p:spPr bwMode="auto">
            <a:xfrm>
              <a:off x="3072" y="2496"/>
              <a:ext cx="195" cy="248"/>
            </a:xfrm>
            <a:prstGeom prst="rect">
              <a:avLst/>
            </a:prstGeom>
            <a:noFill/>
            <a:ln w="9525">
              <a:noFill/>
              <a:miter lim="800000"/>
              <a:headEnd/>
              <a:tailEnd/>
            </a:ln>
          </p:spPr>
          <p:txBody>
            <a:bodyPr>
              <a:prstTxWarp prst="textNoShape">
                <a:avLst/>
              </a:prstTxWarp>
            </a:bodyPr>
            <a:lstStyle/>
            <a:p>
              <a:endParaRPr lang="en-US"/>
            </a:p>
          </p:txBody>
        </p:sp>
        <p:sp>
          <p:nvSpPr>
            <p:cNvPr id="39961" name="Rectangle 75"/>
            <p:cNvSpPr>
              <a:spLocks noChangeArrowheads="1"/>
            </p:cNvSpPr>
            <p:nvPr/>
          </p:nvSpPr>
          <p:spPr bwMode="auto">
            <a:xfrm>
              <a:off x="3101" y="2306"/>
              <a:ext cx="90" cy="465"/>
            </a:xfrm>
            <a:prstGeom prst="rect">
              <a:avLst/>
            </a:prstGeom>
            <a:noFill/>
            <a:ln w="9525">
              <a:noFill/>
              <a:miter lim="800000"/>
              <a:headEnd/>
              <a:tailEnd/>
            </a:ln>
          </p:spPr>
          <p:txBody>
            <a:bodyPr wrap="none" lIns="0" tIns="0" rIns="0" bIns="0">
              <a:prstTxWarp prst="textNoShape">
                <a:avLst/>
              </a:prstTxWarp>
              <a:spAutoFit/>
            </a:bodyPr>
            <a:lstStyle/>
            <a:p>
              <a:r>
                <a:rPr lang="en-US" altLang="zh-TW" sz="27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grpSp>
      <p:grpSp>
        <p:nvGrpSpPr>
          <p:cNvPr id="7" name="Group 77"/>
          <p:cNvGrpSpPr>
            <a:grpSpLocks noChangeAspect="1"/>
          </p:cNvGrpSpPr>
          <p:nvPr/>
        </p:nvGrpSpPr>
        <p:grpSpPr bwMode="auto">
          <a:xfrm>
            <a:off x="6521451" y="1352550"/>
            <a:ext cx="412749" cy="415230"/>
            <a:chOff x="3120" y="1709"/>
            <a:chExt cx="195" cy="465"/>
          </a:xfrm>
        </p:grpSpPr>
        <p:sp>
          <p:nvSpPr>
            <p:cNvPr id="39958" name="AutoShape 76"/>
            <p:cNvSpPr>
              <a:spLocks noChangeAspect="1" noChangeArrowheads="1" noTextEdit="1"/>
            </p:cNvSpPr>
            <p:nvPr/>
          </p:nvSpPr>
          <p:spPr bwMode="auto">
            <a:xfrm>
              <a:off x="3120" y="1728"/>
              <a:ext cx="195" cy="248"/>
            </a:xfrm>
            <a:prstGeom prst="rect">
              <a:avLst/>
            </a:prstGeom>
            <a:noFill/>
            <a:ln w="9525">
              <a:noFill/>
              <a:miter lim="800000"/>
              <a:headEnd/>
              <a:tailEnd/>
            </a:ln>
          </p:spPr>
          <p:txBody>
            <a:bodyPr>
              <a:prstTxWarp prst="textNoShape">
                <a:avLst/>
              </a:prstTxWarp>
            </a:bodyPr>
            <a:lstStyle/>
            <a:p>
              <a:endParaRPr lang="en-US"/>
            </a:p>
          </p:txBody>
        </p:sp>
        <p:sp>
          <p:nvSpPr>
            <p:cNvPr id="39959" name="Rectangle 78"/>
            <p:cNvSpPr>
              <a:spLocks noChangeArrowheads="1"/>
            </p:cNvSpPr>
            <p:nvPr/>
          </p:nvSpPr>
          <p:spPr bwMode="auto">
            <a:xfrm>
              <a:off x="3149" y="1709"/>
              <a:ext cx="90" cy="465"/>
            </a:xfrm>
            <a:prstGeom prst="rect">
              <a:avLst/>
            </a:prstGeom>
            <a:noFill/>
            <a:ln w="9525">
              <a:noFill/>
              <a:miter lim="800000"/>
              <a:headEnd/>
              <a:tailEnd/>
            </a:ln>
          </p:spPr>
          <p:txBody>
            <a:bodyPr wrap="none" lIns="0" tIns="0" rIns="0" bIns="0">
              <a:prstTxWarp prst="textNoShape">
                <a:avLst/>
              </a:prstTxWarp>
              <a:spAutoFit/>
            </a:bodyPr>
            <a:lstStyle/>
            <a:p>
              <a:r>
                <a:rPr lang="en-US" altLang="zh-TW" sz="2700" i="1">
                  <a:solidFill>
                    <a:srgbClr val="000000"/>
                  </a:solidFill>
                  <a:latin typeface="Symbol" charset="2"/>
                  <a:ea typeface="新細明體" charset="-120"/>
                  <a:cs typeface="新細明體" charset="-120"/>
                </a:rPr>
                <a:t>l</a:t>
              </a:r>
              <a:endParaRPr lang="en-US" altLang="zh-TW">
                <a:ea typeface="新細明體" charset="-120"/>
                <a:cs typeface="新細明體" charset="-120"/>
              </a:endParaRPr>
            </a:p>
          </p:txBody>
        </p:sp>
      </p:grpSp>
      <p:sp>
        <p:nvSpPr>
          <p:cNvPr id="162895" name="Text Box 79"/>
          <p:cNvSpPr txBox="1">
            <a:spLocks noChangeArrowheads="1"/>
          </p:cNvSpPr>
          <p:nvPr/>
        </p:nvSpPr>
        <p:spPr bwMode="auto">
          <a:xfrm>
            <a:off x="2895600" y="3537615"/>
            <a:ext cx="6908800" cy="400110"/>
          </a:xfrm>
          <a:prstGeom prst="rect">
            <a:avLst/>
          </a:prstGeom>
          <a:noFill/>
          <a:ln w="9525">
            <a:noFill/>
            <a:miter lim="800000"/>
            <a:headEnd/>
            <a:tailEnd/>
          </a:ln>
        </p:spPr>
        <p:txBody>
          <a:bodyPr>
            <a:prstTxWarp prst="textNoShape">
              <a:avLst/>
            </a:prstTxWarp>
            <a:spAutoFit/>
          </a:bodyPr>
          <a:lstStyle/>
          <a:p>
            <a:r>
              <a:rPr lang="en-US" altLang="zh-TW" sz="1600" dirty="0">
                <a:ea typeface="新細明體" charset="-120"/>
                <a:cs typeface="新細明體" charset="-120"/>
              </a:rPr>
              <a:t>red perception = </a:t>
            </a:r>
            <a:r>
              <a:rPr lang="en-US" sz="2000" dirty="0" err="1">
                <a:latin typeface="Symbol" charset="2"/>
                <a:ea typeface="新細明體" charset="-120"/>
                <a:cs typeface="新細明體" charset="-120"/>
              </a:rPr>
              <a:t>ò</a:t>
            </a:r>
            <a:r>
              <a:rPr lang="en-US" sz="2000" dirty="0">
                <a:latin typeface="Symbol" charset="2"/>
                <a:ea typeface="新細明體" charset="-120"/>
                <a:cs typeface="新細明體" charset="-120"/>
              </a:rPr>
              <a:t> </a:t>
            </a:r>
            <a:r>
              <a:rPr lang="en-US" altLang="zh-TW" sz="2000" dirty="0" err="1">
                <a:latin typeface="Times New Roman" charset="0"/>
                <a:ea typeface="新細明體" charset="-120"/>
                <a:cs typeface="新細明體" charset="-120"/>
              </a:rPr>
              <a:t>R(</a:t>
            </a:r>
            <a:r>
              <a:rPr lang="en-US" altLang="zh-TW" sz="2000" i="1" dirty="0" err="1">
                <a:solidFill>
                  <a:srgbClr val="000000"/>
                </a:solidFill>
                <a:latin typeface="Symbol" charset="2"/>
                <a:ea typeface="新細明體" charset="-120"/>
                <a:cs typeface="新細明體" charset="-120"/>
              </a:rPr>
              <a:t>l</a:t>
            </a:r>
            <a:r>
              <a:rPr lang="en-US" altLang="zh-TW" sz="2000" dirty="0" err="1">
                <a:latin typeface="Times New Roman" charset="0"/>
                <a:ea typeface="新細明體" charset="-120"/>
                <a:cs typeface="新細明體" charset="-120"/>
              </a:rPr>
              <a:t>)d(</a:t>
            </a:r>
            <a:r>
              <a:rPr lang="en-US" altLang="zh-TW" sz="2000" i="1" dirty="0" err="1">
                <a:solidFill>
                  <a:srgbClr val="000000"/>
                </a:solidFill>
                <a:latin typeface="Symbol" charset="2"/>
                <a:ea typeface="新細明體" charset="-120"/>
                <a:cs typeface="新細明體" charset="-120"/>
              </a:rPr>
              <a:t>l</a:t>
            </a:r>
            <a:r>
              <a:rPr lang="en-US" altLang="zh-TW" sz="2000" dirty="0">
                <a:latin typeface="Times New Roman" charset="0"/>
                <a:ea typeface="新細明體" charset="-120"/>
                <a:cs typeface="新細明體" charset="-120"/>
              </a:rPr>
              <a:t>) = </a:t>
            </a:r>
            <a:r>
              <a:rPr lang="en-US" sz="2000" dirty="0" err="1">
                <a:latin typeface="Symbol" charset="2"/>
                <a:ea typeface="新細明體" charset="-120"/>
                <a:cs typeface="新細明體" charset="-120"/>
              </a:rPr>
              <a:t>ò</a:t>
            </a:r>
            <a:r>
              <a:rPr lang="en-US" sz="2000" dirty="0">
                <a:latin typeface="Symbol" charset="2"/>
                <a:ea typeface="新細明體" charset="-120"/>
                <a:cs typeface="新細明體" charset="-120"/>
              </a:rPr>
              <a:t> </a:t>
            </a:r>
            <a:r>
              <a:rPr lang="en-US" altLang="zh-TW" sz="2000" dirty="0" err="1">
                <a:latin typeface="Times New Roman" charset="0"/>
                <a:ea typeface="新細明體" charset="-120"/>
                <a:cs typeface="新細明體" charset="-120"/>
              </a:rPr>
              <a:t>I(</a:t>
            </a:r>
            <a:r>
              <a:rPr lang="en-US" altLang="zh-TW" sz="2000" i="1" dirty="0" err="1">
                <a:solidFill>
                  <a:srgbClr val="000000"/>
                </a:solidFill>
                <a:latin typeface="Symbol" charset="2"/>
                <a:ea typeface="新細明體" charset="-120"/>
                <a:cs typeface="新細明體" charset="-120"/>
              </a:rPr>
              <a:t>l</a:t>
            </a:r>
            <a:r>
              <a:rPr lang="en-US" altLang="zh-TW" sz="2000" dirty="0" err="1">
                <a:latin typeface="Times New Roman" charset="0"/>
                <a:ea typeface="新細明體" charset="-120"/>
                <a:cs typeface="新細明體" charset="-120"/>
              </a:rPr>
              <a:t>)f(</a:t>
            </a:r>
            <a:r>
              <a:rPr lang="en-US" altLang="zh-TW" sz="2000" i="1" dirty="0" err="1">
                <a:solidFill>
                  <a:srgbClr val="000000"/>
                </a:solidFill>
                <a:latin typeface="Symbol" charset="2"/>
                <a:ea typeface="新細明體" charset="-120"/>
                <a:cs typeface="新細明體" charset="-120"/>
              </a:rPr>
              <a:t>l</a:t>
            </a:r>
            <a:r>
              <a:rPr lang="en-US" altLang="zh-TW" sz="2000" dirty="0" err="1">
                <a:latin typeface="Times New Roman" charset="0"/>
                <a:ea typeface="新細明體" charset="-120"/>
                <a:cs typeface="新細明體" charset="-120"/>
              </a:rPr>
              <a:t>)d</a:t>
            </a:r>
            <a:r>
              <a:rPr lang="en-US" altLang="zh-TW" sz="2000" i="1" dirty="0" err="1">
                <a:solidFill>
                  <a:srgbClr val="000000"/>
                </a:solidFill>
                <a:latin typeface="Symbol" charset="2"/>
                <a:ea typeface="新細明體" charset="-120"/>
                <a:cs typeface="新細明體" charset="-120"/>
              </a:rPr>
              <a:t>l</a:t>
            </a:r>
            <a:endParaRPr lang="en-US" altLang="zh-TW" sz="2000" i="1" dirty="0">
              <a:solidFill>
                <a:srgbClr val="000000"/>
              </a:solidFill>
              <a:latin typeface="Symbol" charset="2"/>
              <a:ea typeface="新細明體" charset="-120"/>
              <a:cs typeface="新細明體" charset="-120"/>
            </a:endParaRPr>
          </a:p>
        </p:txBody>
      </p:sp>
      <mc:AlternateContent xmlns:mc="http://schemas.openxmlformats.org/markup-compatibility/2006" xmlns:a14="http://schemas.microsoft.com/office/drawing/2010/main">
        <mc:Choice Requires="a14">
          <p:sp>
            <p:nvSpPr>
              <p:cNvPr id="11" name="Content Placeholder 10"/>
              <p:cNvSpPr>
                <a:spLocks noGrp="1"/>
              </p:cNvSpPr>
              <p:nvPr>
                <p:ph sz="quarter" idx="1"/>
              </p:nvPr>
            </p:nvSpPr>
            <p:spPr/>
            <p:txBody>
              <a:bodyPr>
                <a:normAutofit fontScale="62500" lnSpcReduction="20000"/>
              </a:bodyPr>
              <a:lstStyle/>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r>
                  <a:rPr lang="en-US" altLang="zh-TW" dirty="0" smtClean="0"/>
                  <a:t>Gray area under product curve </a:t>
                </a:r>
                <a14:m>
                  <m:oMath xmlns:m="http://schemas.openxmlformats.org/officeDocument/2006/math">
                    <m:r>
                      <a:rPr lang="en-US" altLang="zh-TW" i="1" dirty="0" smtClean="0">
                        <a:latin typeface="Cambria Math"/>
                      </a:rPr>
                      <m:t>𝑅</m:t>
                    </m:r>
                  </m:oMath>
                </a14:m>
                <a:r>
                  <a:rPr lang="en-US" altLang="zh-TW" dirty="0" smtClean="0"/>
                  <a:t> represents how much receptor “sees,” i.e., total response to incoming light </a:t>
                </a:r>
              </a:p>
              <a:p>
                <a:r>
                  <a:rPr lang="en-US" altLang="zh-TW" dirty="0" smtClean="0"/>
                  <a:t>Let’s call this receptor red. Then: </a:t>
                </a:r>
              </a:p>
              <a:p>
                <a:endParaRPr lang="en-US" altLang="zh-TW" dirty="0" smtClean="0"/>
              </a:p>
              <a:p>
                <a:pPr marL="0" indent="0">
                  <a:buNone/>
                </a:pPr>
                <a:r>
                  <a:rPr lang="en-US" altLang="zh-TW" dirty="0" smtClean="0"/>
                  <a:t>Response Cell Applet:</a:t>
                </a:r>
              </a:p>
              <a:p>
                <a:pPr marL="0" indent="0">
                  <a:buNone/>
                </a:pPr>
                <a:r>
                  <a:rPr lang="en-US" altLang="zh-TW" dirty="0" smtClean="0">
                    <a:hlinkClick r:id="rId4"/>
                  </a:rPr>
                  <a:t>http://www.cs.brown.edu/exploratories/freeSoftware/repository/edu/brown/cs/exploratories/applets/spectrum/single_cell_response_guide.html</a:t>
                </a:r>
                <a:endParaRPr lang="en-US" altLang="zh-TW" dirty="0" smtClean="0"/>
              </a:p>
              <a:p>
                <a:endParaRPr lang="en-US" dirty="0"/>
              </a:p>
            </p:txBody>
          </p:sp>
        </mc:Choice>
        <mc:Fallback xmlns="">
          <p:sp>
            <p:nvSpPr>
              <p:cNvPr id="11" name="Content Placeholder 10"/>
              <p:cNvSpPr>
                <a:spLocks noGrp="1" noRot="1" noChangeAspect="1" noMove="1" noResize="1" noEditPoints="1" noAdjustHandles="1" noChangeArrowheads="1" noChangeShapeType="1" noTextEdit="1"/>
              </p:cNvSpPr>
              <p:nvPr>
                <p:ph sz="quarter" idx="1"/>
              </p:nvPr>
            </p:nvSpPr>
            <p:spPr>
              <a:blipFill rotWithShape="1">
                <a:blip r:embed="rId5"/>
                <a:stretch>
                  <a:fillRect l="-74"/>
                </a:stretch>
              </a:blipFill>
            </p:spPr>
            <p:txBody>
              <a:bodyPr/>
              <a:lstStyle/>
              <a:p>
                <a:r>
                  <a:rPr lang="en-US">
                    <a:noFill/>
                  </a:rPr>
                  <a:t> </a:t>
                </a:r>
              </a:p>
            </p:txBody>
          </p:sp>
        </mc:Fallback>
      </mc:AlternateContent>
      <p:sp>
        <p:nvSpPr>
          <p:cNvPr id="10" name="Footer Placeholder 9"/>
          <p:cNvSpPr>
            <a:spLocks noGrp="1"/>
          </p:cNvSpPr>
          <p:nvPr>
            <p:ph type="ftr" sz="quarter" idx="3"/>
          </p:nvPr>
        </p:nvSpPr>
        <p:spPr/>
        <p:txBody>
          <a:bodyPr/>
          <a:lstStyle/>
          <a:p>
            <a:r>
              <a:rPr lang="en-US" smtClean="0"/>
              <a:t>Color</a:t>
            </a:r>
            <a:endParaRPr lang="en-US" dirty="0"/>
          </a:p>
        </p:txBody>
      </p:sp>
      <p:sp>
        <p:nvSpPr>
          <p:cNvPr id="12" name="Slide Number Placeholder 11"/>
          <p:cNvSpPr>
            <a:spLocks noGrp="1"/>
          </p:cNvSpPr>
          <p:nvPr>
            <p:ph type="sldNum" sz="quarter" idx="4"/>
          </p:nvPr>
        </p:nvSpPr>
        <p:spPr/>
        <p:txBody>
          <a:bodyPr/>
          <a:lstStyle/>
          <a:p>
            <a:fld id="{2429FA1C-5F42-224C-8C60-E04BD2BEA25A}" type="slidenum">
              <a:rPr lang="en-US" smtClean="0"/>
              <a:pPr/>
              <a:t>37</a:t>
            </a:fld>
            <a:r>
              <a:rPr lang="en-US" dirty="0" smtClean="0"/>
              <a:t>/57</a:t>
            </a:r>
            <a:endParaRPr lang="en-US" dirty="0"/>
          </a:p>
        </p:txBody>
      </p:sp>
      <p:sp>
        <p:nvSpPr>
          <p:cNvPr id="13" name="Title 12"/>
          <p:cNvSpPr>
            <a:spLocks noGrp="1"/>
          </p:cNvSpPr>
          <p:nvPr>
            <p:ph type="title"/>
          </p:nvPr>
        </p:nvSpPr>
        <p:spPr>
          <a:xfrm>
            <a:off x="457200" y="685800"/>
            <a:ext cx="8229600" cy="457200"/>
          </a:xfrm>
        </p:spPr>
        <p:txBody>
          <a:bodyPr>
            <a:normAutofit fontScale="90000"/>
          </a:bodyPr>
          <a:lstStyle/>
          <a:p>
            <a:r>
              <a:rPr lang="en-US" altLang="zh-TW" dirty="0">
                <a:solidFill>
                  <a:srgbClr val="A50021"/>
                </a:solidFill>
                <a:ea typeface="新細明體" charset="-120"/>
                <a:cs typeface="新細明體" charset="-120"/>
              </a:rPr>
              <a:t>Response to Stimuli </a:t>
            </a:r>
            <a:r>
              <a:rPr lang="en-US" altLang="zh-TW" dirty="0" smtClean="0">
                <a:solidFill>
                  <a:srgbClr val="A50021"/>
                </a:solidFill>
                <a:ea typeface="新細明體" charset="-120"/>
                <a:cs typeface="新細明體" charset="-120"/>
              </a:rPr>
              <a:t>(2/3)	</a:t>
            </a:r>
            <a:r>
              <a:rPr lang="en-US" altLang="zh-TW" sz="1800" dirty="0" smtClean="0">
                <a:solidFill>
                  <a:srgbClr val="A50021"/>
                </a:solidFill>
                <a:ea typeface="新細明體" charset="-120"/>
                <a:cs typeface="新細明體" charset="-120"/>
              </a:rPr>
              <a:t>	</a:t>
            </a:r>
            <a:r>
              <a:rPr lang="en-US" altLang="zh-TW" dirty="0">
                <a:solidFill>
                  <a:srgbClr val="A50021"/>
                </a:solidFill>
                <a:ea typeface="新細明體" charset="-120"/>
                <a:cs typeface="新細明體" charset="-120"/>
              </a:rPr>
              <a:t/>
            </a:r>
            <a:br>
              <a:rPr lang="en-US" altLang="zh-TW" dirty="0">
                <a:solidFill>
                  <a:srgbClr val="A50021"/>
                </a:solidFill>
                <a:ea typeface="新細明體" charset="-120"/>
                <a:cs typeface="新細明體" charset="-120"/>
              </a:rPr>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822"/>
                                        </p:tgtEl>
                                        <p:attrNameLst>
                                          <p:attrName>style.visibility</p:attrName>
                                        </p:attrNameLst>
                                      </p:cBhvr>
                                      <p:to>
                                        <p:strVal val="visible"/>
                                      </p:to>
                                    </p:set>
                                    <p:animEffect transition="in" filter="fade">
                                      <p:cBhvr>
                                        <p:cTn id="7" dur="500"/>
                                        <p:tgtEl>
                                          <p:spTgt spid="1628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2828"/>
                                        </p:tgtEl>
                                        <p:attrNameLst>
                                          <p:attrName>style.visibility</p:attrName>
                                        </p:attrNameLst>
                                      </p:cBhvr>
                                      <p:to>
                                        <p:strVal val="visible"/>
                                      </p:to>
                                    </p:set>
                                    <p:animEffect transition="in" filter="fade">
                                      <p:cBhvr>
                                        <p:cTn id="10" dur="500"/>
                                        <p:tgtEl>
                                          <p:spTgt spid="1628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2830"/>
                                        </p:tgtEl>
                                        <p:attrNameLst>
                                          <p:attrName>style.visibility</p:attrName>
                                        </p:attrNameLst>
                                      </p:cBhvr>
                                      <p:to>
                                        <p:strVal val="visible"/>
                                      </p:to>
                                    </p:set>
                                    <p:animEffect transition="in" filter="fade">
                                      <p:cBhvr>
                                        <p:cTn id="13" dur="500"/>
                                        <p:tgtEl>
                                          <p:spTgt spid="1628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2832"/>
                                        </p:tgtEl>
                                        <p:attrNameLst>
                                          <p:attrName>style.visibility</p:attrName>
                                        </p:attrNameLst>
                                      </p:cBhvr>
                                      <p:to>
                                        <p:strVal val="visible"/>
                                      </p:to>
                                    </p:set>
                                    <p:animEffect transition="in" filter="fade">
                                      <p:cBhvr>
                                        <p:cTn id="16" dur="500"/>
                                        <p:tgtEl>
                                          <p:spTgt spid="1628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2834"/>
                                        </p:tgtEl>
                                        <p:attrNameLst>
                                          <p:attrName>style.visibility</p:attrName>
                                        </p:attrNameLst>
                                      </p:cBhvr>
                                      <p:to>
                                        <p:strVal val="visible"/>
                                      </p:to>
                                    </p:set>
                                    <p:animEffect transition="in" filter="fade">
                                      <p:cBhvr>
                                        <p:cTn id="19" dur="500"/>
                                        <p:tgtEl>
                                          <p:spTgt spid="1628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2836"/>
                                        </p:tgtEl>
                                        <p:attrNameLst>
                                          <p:attrName>style.visibility</p:attrName>
                                        </p:attrNameLst>
                                      </p:cBhvr>
                                      <p:to>
                                        <p:strVal val="visible"/>
                                      </p:to>
                                    </p:set>
                                    <p:animEffect transition="in" filter="fade">
                                      <p:cBhvr>
                                        <p:cTn id="22" dur="500"/>
                                        <p:tgtEl>
                                          <p:spTgt spid="1628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2838"/>
                                        </p:tgtEl>
                                        <p:attrNameLst>
                                          <p:attrName>style.visibility</p:attrName>
                                        </p:attrNameLst>
                                      </p:cBhvr>
                                      <p:to>
                                        <p:strVal val="visible"/>
                                      </p:to>
                                    </p:set>
                                    <p:animEffect transition="in" filter="fade">
                                      <p:cBhvr>
                                        <p:cTn id="25" dur="500"/>
                                        <p:tgtEl>
                                          <p:spTgt spid="16283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
                                            <p:txEl>
                                              <p:pRg st="10" end="10"/>
                                            </p:txEl>
                                          </p:spTgt>
                                        </p:tgtEl>
                                        <p:attrNameLst>
                                          <p:attrName>style.visibility</p:attrName>
                                        </p:attrNameLst>
                                      </p:cBhvr>
                                      <p:to>
                                        <p:strVal val="visible"/>
                                      </p:to>
                                    </p:set>
                                  </p:childTnLst>
                                </p:cTn>
                              </p:par>
                              <p:par>
                                <p:cTn id="52" presetID="10" presetClass="entr" presetSubtype="0" fill="hold" grpId="0" nodeType="withEffect">
                                  <p:stCondLst>
                                    <p:cond delay="0"/>
                                  </p:stCondLst>
                                  <p:childTnLst>
                                    <p:set>
                                      <p:cBhvr>
                                        <p:cTn id="53" dur="1" fill="hold">
                                          <p:stCondLst>
                                            <p:cond delay="0"/>
                                          </p:stCondLst>
                                        </p:cTn>
                                        <p:tgtEl>
                                          <p:spTgt spid="162895"/>
                                        </p:tgtEl>
                                        <p:attrNameLst>
                                          <p:attrName>style.visibility</p:attrName>
                                        </p:attrNameLst>
                                      </p:cBhvr>
                                      <p:to>
                                        <p:strVal val="visible"/>
                                      </p:to>
                                    </p:set>
                                    <p:animEffect transition="in" filter="fade">
                                      <p:cBhvr>
                                        <p:cTn id="54" dur="500"/>
                                        <p:tgtEl>
                                          <p:spTgt spid="162895"/>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8" grpId="0"/>
      <p:bldP spid="162830" grpId="0"/>
      <p:bldP spid="162832" grpId="0"/>
      <p:bldP spid="162834" grpId="0" animBg="1"/>
      <p:bldP spid="162836" grpId="0" animBg="1"/>
      <p:bldP spid="162838" grpId="0" animBg="1"/>
      <p:bldP spid="16289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7" name="Rectangle 11"/>
          <p:cNvSpPr>
            <a:spLocks noGrp="1" noChangeArrowheads="1"/>
          </p:cNvSpPr>
          <p:nvPr>
            <p:ph sz="quarter" idx="1"/>
          </p:nvPr>
        </p:nvSpPr>
        <p:spPr/>
        <p:txBody>
          <a:bodyPr>
            <a:normAutofit fontScale="92500" lnSpcReduction="10000"/>
          </a:bodyPr>
          <a:lstStyle/>
          <a:p>
            <a:pPr eaLnBrk="1" hangingPunct="1">
              <a:lnSpc>
                <a:spcPct val="90000"/>
              </a:lnSpc>
            </a:pPr>
            <a:r>
              <a:rPr lang="en-US" altLang="zh-TW" sz="2400" dirty="0">
                <a:ea typeface="新細明體" charset="-120"/>
                <a:cs typeface="新細明體" charset="-120"/>
              </a:rPr>
              <a:t>Response curve also called filter because it determines amplitude of response (i.e., perceived intensity) </a:t>
            </a:r>
            <a:r>
              <a:rPr lang="en-US" altLang="zh-TW" sz="2400" dirty="0" smtClean="0">
                <a:ea typeface="新細明體" charset="-120"/>
                <a:cs typeface="新細明體" charset="-120"/>
              </a:rPr>
              <a:t>for each </a:t>
            </a:r>
            <a:r>
              <a:rPr lang="en-US" altLang="zh-TW" sz="2400" dirty="0">
                <a:ea typeface="新細明體" charset="-120"/>
                <a:cs typeface="新細明體" charset="-120"/>
              </a:rPr>
              <a:t>wavelength</a:t>
            </a:r>
          </a:p>
          <a:p>
            <a:pPr eaLnBrk="1" hangingPunct="1">
              <a:lnSpc>
                <a:spcPct val="90000"/>
              </a:lnSpc>
            </a:pPr>
            <a:endParaRPr lang="en-US" altLang="zh-TW" sz="2400" dirty="0">
              <a:ea typeface="新細明體" charset="-120"/>
              <a:cs typeface="新細明體" charset="-120"/>
            </a:endParaRPr>
          </a:p>
          <a:p>
            <a:pPr eaLnBrk="1" hangingPunct="1">
              <a:lnSpc>
                <a:spcPct val="90000"/>
              </a:lnSpc>
            </a:pPr>
            <a:r>
              <a:rPr lang="en-US" altLang="zh-TW" sz="2400" dirty="0" smtClean="0">
                <a:ea typeface="新細明體" charset="-120"/>
                <a:cs typeface="新細明體" charset="-120"/>
              </a:rPr>
              <a:t>Where </a:t>
            </a:r>
            <a:r>
              <a:rPr lang="en-US" altLang="zh-TW" sz="2400" dirty="0">
                <a:ea typeface="新細明體" charset="-120"/>
                <a:cs typeface="新細明體" charset="-120"/>
              </a:rPr>
              <a:t>filter’s amplitude is large, </a:t>
            </a:r>
            <a:r>
              <a:rPr lang="en-US" altLang="zh-TW" sz="2400" dirty="0" smtClean="0">
                <a:ea typeface="新細明體" charset="-120"/>
                <a:cs typeface="新細明體" charset="-120"/>
              </a:rPr>
              <a:t>filter lets through </a:t>
            </a:r>
            <a:r>
              <a:rPr lang="en-US" altLang="zh-TW" sz="2400" dirty="0">
                <a:ea typeface="新細明體" charset="-120"/>
                <a:cs typeface="新細明體" charset="-120"/>
              </a:rPr>
              <a:t>most of incoming signal → strong response</a:t>
            </a:r>
          </a:p>
          <a:p>
            <a:pPr eaLnBrk="1" hangingPunct="1">
              <a:lnSpc>
                <a:spcPct val="90000"/>
              </a:lnSpc>
            </a:pPr>
            <a:endParaRPr lang="en-US" altLang="zh-TW" sz="2400" dirty="0">
              <a:ea typeface="新細明體" charset="-120"/>
              <a:cs typeface="新細明體" charset="-120"/>
            </a:endParaRPr>
          </a:p>
          <a:p>
            <a:pPr eaLnBrk="1" hangingPunct="1">
              <a:lnSpc>
                <a:spcPct val="90000"/>
              </a:lnSpc>
            </a:pPr>
            <a:r>
              <a:rPr lang="en-US" altLang="zh-TW" sz="2400" dirty="0" smtClean="0">
                <a:ea typeface="新細明體" charset="-120"/>
                <a:cs typeface="新細明體" charset="-120"/>
              </a:rPr>
              <a:t>Where </a:t>
            </a:r>
            <a:r>
              <a:rPr lang="en-US" altLang="zh-TW" sz="2400" dirty="0">
                <a:ea typeface="新細明體" charset="-120"/>
                <a:cs typeface="新細明體" charset="-120"/>
              </a:rPr>
              <a:t>filter’s amplitude is low, filters out </a:t>
            </a:r>
            <a:r>
              <a:rPr lang="en-US" altLang="zh-TW" sz="2400" dirty="0" smtClean="0">
                <a:ea typeface="新細明體" charset="-120"/>
                <a:cs typeface="新細明體" charset="-120"/>
              </a:rPr>
              <a:t>much or all </a:t>
            </a:r>
            <a:r>
              <a:rPr lang="en-US" altLang="zh-TW" sz="2400" dirty="0">
                <a:ea typeface="新細明體" charset="-120"/>
                <a:cs typeface="新細明體" charset="-120"/>
              </a:rPr>
              <a:t>of signal → weak response</a:t>
            </a:r>
          </a:p>
          <a:p>
            <a:pPr eaLnBrk="1" hangingPunct="1">
              <a:lnSpc>
                <a:spcPct val="90000"/>
              </a:lnSpc>
            </a:pPr>
            <a:endParaRPr lang="en-US" altLang="zh-TW" sz="2400" dirty="0">
              <a:ea typeface="新細明體" charset="-120"/>
              <a:cs typeface="新細明體" charset="-120"/>
            </a:endParaRPr>
          </a:p>
          <a:p>
            <a:pPr eaLnBrk="1" hangingPunct="1">
              <a:lnSpc>
                <a:spcPct val="90000"/>
              </a:lnSpc>
            </a:pPr>
            <a:r>
              <a:rPr lang="en-US" altLang="zh-TW" sz="2400" dirty="0">
                <a:ea typeface="新細明體" charset="-120"/>
                <a:cs typeface="新細明體" charset="-120"/>
              </a:rPr>
              <a:t>Analogous to </a:t>
            </a:r>
            <a:r>
              <a:rPr lang="en-US" altLang="zh-TW" sz="2400" dirty="0" smtClean="0">
                <a:ea typeface="新細明體" charset="-120"/>
                <a:cs typeface="新細明體" charset="-120"/>
              </a:rPr>
              <a:t>filtering </a:t>
            </a:r>
            <a:r>
              <a:rPr lang="en-US" altLang="zh-TW" sz="2400" dirty="0">
                <a:ea typeface="新細明體" charset="-120"/>
                <a:cs typeface="新細明體" charset="-120"/>
              </a:rPr>
              <a:t>that </a:t>
            </a:r>
            <a:r>
              <a:rPr lang="en-US" altLang="zh-TW" sz="2400" dirty="0" smtClean="0">
                <a:ea typeface="新細明體" charset="-120"/>
                <a:cs typeface="新細明體" charset="-120"/>
              </a:rPr>
              <a:t>you saw in </a:t>
            </a:r>
            <a:r>
              <a:rPr lang="en-US" altLang="zh-TW" sz="2400" dirty="0">
                <a:ea typeface="新細明體" charset="-120"/>
                <a:cs typeface="新細明體" charset="-120"/>
              </a:rPr>
              <a:t>the Image Processing Unit</a:t>
            </a:r>
          </a:p>
          <a:p>
            <a:pPr eaLnBrk="1" hangingPunct="1">
              <a:lnSpc>
                <a:spcPct val="90000"/>
              </a:lnSpc>
            </a:pPr>
            <a:endParaRPr lang="zh-TW" altLang="en-US" sz="24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38</a:t>
            </a:fld>
            <a:r>
              <a:rPr lang="en-US" dirty="0" smtClean="0"/>
              <a:t>/57</a:t>
            </a:r>
            <a:endParaRPr lang="en-US" dirty="0"/>
          </a:p>
        </p:txBody>
      </p:sp>
      <p:sp>
        <p:nvSpPr>
          <p:cNvPr id="40962" name="Rectangle 10"/>
          <p:cNvSpPr>
            <a:spLocks noGrp="1" noChangeArrowheads="1"/>
          </p:cNvSpPr>
          <p:nvPr>
            <p:ph type="title"/>
          </p:nvPr>
        </p:nvSpPr>
        <p:spPr/>
        <p:txBody>
          <a:bodyPr>
            <a:normAutofit fontScale="90000"/>
          </a:bodyPr>
          <a:lstStyle/>
          <a:p>
            <a:pPr eaLnBrk="1" hangingPunct="1"/>
            <a:r>
              <a:rPr lang="en-US" altLang="zh-TW" dirty="0">
                <a:ea typeface="新細明體" charset="-120"/>
                <a:cs typeface="新細明體" charset="-120"/>
              </a:rPr>
              <a:t>Response to Stimuli</a:t>
            </a:r>
            <a:r>
              <a:rPr lang="en-US" altLang="zh-TW" sz="2000" dirty="0">
                <a:ea typeface="新細明體" charset="-120"/>
                <a:cs typeface="新細明體" charset="-120"/>
              </a:rPr>
              <a:t> </a:t>
            </a:r>
            <a:r>
              <a:rPr lang="en-US" altLang="zh-TW" dirty="0">
                <a:ea typeface="新細明體" charset="-120"/>
                <a:cs typeface="新細明體" charset="-120"/>
              </a:rPr>
              <a:t>(3/3)</a:t>
            </a:r>
            <a:endParaRPr lang="zh-TW" altLang="en-US" dirty="0">
              <a:ea typeface="新細明體" charset="-120"/>
              <a:cs typeface="新細明體"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947">
                                            <p:txEl>
                                              <p:pRg st="0" end="0"/>
                                            </p:txEl>
                                          </p:spTgt>
                                        </p:tgtEl>
                                        <p:attrNameLst>
                                          <p:attrName>style.visibility</p:attrName>
                                        </p:attrNameLst>
                                      </p:cBhvr>
                                      <p:to>
                                        <p:strVal val="visible"/>
                                      </p:to>
                                    </p:set>
                                    <p:animEffect transition="in" filter="fade">
                                      <p:cBhvr>
                                        <p:cTn id="7" dur="500"/>
                                        <p:tgtEl>
                                          <p:spTgt spid="167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947">
                                            <p:txEl>
                                              <p:pRg st="2" end="2"/>
                                            </p:txEl>
                                          </p:spTgt>
                                        </p:tgtEl>
                                        <p:attrNameLst>
                                          <p:attrName>style.visibility</p:attrName>
                                        </p:attrNameLst>
                                      </p:cBhvr>
                                      <p:to>
                                        <p:strVal val="visible"/>
                                      </p:to>
                                    </p:set>
                                    <p:animEffect transition="in" filter="fade">
                                      <p:cBhvr>
                                        <p:cTn id="12" dur="500"/>
                                        <p:tgtEl>
                                          <p:spTgt spid="1679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947">
                                            <p:txEl>
                                              <p:pRg st="4" end="4"/>
                                            </p:txEl>
                                          </p:spTgt>
                                        </p:tgtEl>
                                        <p:attrNameLst>
                                          <p:attrName>style.visibility</p:attrName>
                                        </p:attrNameLst>
                                      </p:cBhvr>
                                      <p:to>
                                        <p:strVal val="visible"/>
                                      </p:to>
                                    </p:set>
                                    <p:animEffect transition="in" filter="fade">
                                      <p:cBhvr>
                                        <p:cTn id="17" dur="500"/>
                                        <p:tgtEl>
                                          <p:spTgt spid="16794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947">
                                            <p:txEl>
                                              <p:pRg st="6" end="6"/>
                                            </p:txEl>
                                          </p:spTgt>
                                        </p:tgtEl>
                                        <p:attrNameLst>
                                          <p:attrName>style.visibility</p:attrName>
                                        </p:attrNameLst>
                                      </p:cBhvr>
                                      <p:to>
                                        <p:strVal val="visible"/>
                                      </p:to>
                                    </p:set>
                                    <p:animEffect transition="in" filter="fade">
                                      <p:cBhvr>
                                        <p:cTn id="22" dur="500"/>
                                        <p:tgtEl>
                                          <p:spTgt spid="1679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5" name="Picture 5" descr="fig32"/>
          <p:cNvPicPr>
            <a:picLocks noChangeAspect="1" noChangeArrowheads="1"/>
          </p:cNvPicPr>
          <p:nvPr/>
        </p:nvPicPr>
        <p:blipFill>
          <a:blip r:embed="rId3"/>
          <a:srcRect/>
          <a:stretch>
            <a:fillRect/>
          </a:stretch>
        </p:blipFill>
        <p:spPr bwMode="auto">
          <a:xfrm>
            <a:off x="1727200" y="1679765"/>
            <a:ext cx="6223000" cy="854571"/>
          </a:xfrm>
          <a:prstGeom prst="rect">
            <a:avLst/>
          </a:prstGeom>
          <a:noFill/>
          <a:ln w="9525">
            <a:noFill/>
            <a:miter lim="800000"/>
            <a:headEnd/>
            <a:tailEnd/>
          </a:ln>
        </p:spPr>
      </p:pic>
      <p:pic>
        <p:nvPicPr>
          <p:cNvPr id="163846" name="Picture 6" descr="fig32"/>
          <p:cNvPicPr>
            <a:picLocks noChangeAspect="1" noChangeArrowheads="1"/>
          </p:cNvPicPr>
          <p:nvPr/>
        </p:nvPicPr>
        <p:blipFill>
          <a:blip r:embed="rId4"/>
          <a:srcRect/>
          <a:stretch>
            <a:fillRect/>
          </a:stretch>
        </p:blipFill>
        <p:spPr bwMode="auto">
          <a:xfrm>
            <a:off x="1625600" y="3084403"/>
            <a:ext cx="6299200" cy="909935"/>
          </a:xfrm>
          <a:prstGeom prst="rect">
            <a:avLst/>
          </a:prstGeom>
          <a:noFill/>
          <a:ln w="9525">
            <a:noFill/>
            <a:miter lim="800000"/>
            <a:headEnd/>
            <a:tailEnd/>
          </a:ln>
        </p:spPr>
      </p:pic>
      <p:sp>
        <p:nvSpPr>
          <p:cNvPr id="41990" name="Rectangle 7"/>
          <p:cNvSpPr>
            <a:spLocks noChangeArrowheads="1"/>
          </p:cNvSpPr>
          <p:nvPr/>
        </p:nvSpPr>
        <p:spPr bwMode="gray">
          <a:xfrm>
            <a:off x="7740651" y="2470042"/>
            <a:ext cx="381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41991" name="Rectangle 10"/>
          <p:cNvSpPr>
            <a:spLocks noChangeArrowheads="1"/>
          </p:cNvSpPr>
          <p:nvPr/>
        </p:nvSpPr>
        <p:spPr bwMode="gray">
          <a:xfrm>
            <a:off x="1727200" y="1655654"/>
            <a:ext cx="508000"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41992" name="Rectangle 11"/>
          <p:cNvSpPr>
            <a:spLocks noChangeArrowheads="1"/>
          </p:cNvSpPr>
          <p:nvPr/>
        </p:nvSpPr>
        <p:spPr bwMode="gray">
          <a:xfrm>
            <a:off x="7732303" y="3860393"/>
            <a:ext cx="286325" cy="192881"/>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41993" name="Rectangle 13"/>
          <p:cNvSpPr>
            <a:spLocks noChangeArrowheads="1"/>
          </p:cNvSpPr>
          <p:nvPr/>
        </p:nvSpPr>
        <p:spPr bwMode="gray">
          <a:xfrm>
            <a:off x="1585384" y="3122801"/>
            <a:ext cx="508000" cy="17145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63857" name="Text Box 17"/>
          <p:cNvSpPr txBox="1">
            <a:spLocks noChangeArrowheads="1"/>
          </p:cNvSpPr>
          <p:nvPr/>
        </p:nvSpPr>
        <p:spPr bwMode="auto">
          <a:xfrm>
            <a:off x="1524000" y="1677085"/>
            <a:ext cx="812800" cy="430887"/>
          </a:xfrm>
          <a:prstGeom prst="rect">
            <a:avLst/>
          </a:prstGeom>
          <a:noFill/>
          <a:ln w="9525">
            <a:noFill/>
            <a:miter lim="800000"/>
            <a:headEnd/>
            <a:tailEnd/>
          </a:ln>
        </p:spPr>
        <p:txBody>
          <a:bodyPr>
            <a:prstTxWarp prst="textNoShape">
              <a:avLst/>
            </a:prstTxWarp>
            <a:spAutoFit/>
          </a:bodyPr>
          <a:lstStyle/>
          <a:p>
            <a:pPr>
              <a:spcBef>
                <a:spcPct val="50000"/>
              </a:spcBef>
            </a:pPr>
            <a:r>
              <a:rPr lang="en-US" sz="2200">
                <a:latin typeface="Symbol" charset="2"/>
                <a:ea typeface="新細明體" charset="-120"/>
                <a:cs typeface="新細明體" charset="-120"/>
              </a:rPr>
              <a:t>¦(</a:t>
            </a:r>
            <a:r>
              <a:rPr lang="en-US" sz="2200" i="1">
                <a:latin typeface="Symbol" charset="2"/>
                <a:ea typeface="新細明體" charset="-120"/>
                <a:cs typeface="新細明體" charset="-120"/>
              </a:rPr>
              <a:t>l</a:t>
            </a:r>
            <a:r>
              <a:rPr lang="en-US" sz="2200">
                <a:latin typeface="Symbol" charset="2"/>
                <a:ea typeface="新細明體" charset="-120"/>
                <a:cs typeface="新細明體" charset="-120"/>
              </a:rPr>
              <a:t>)</a:t>
            </a:r>
            <a:endParaRPr lang="zh-TW" altLang="en-US" sz="2200">
              <a:latin typeface="Symbol" charset="2"/>
              <a:ea typeface="新細明體" charset="-120"/>
              <a:cs typeface="新細明體" charset="-120"/>
            </a:endParaRPr>
          </a:p>
        </p:txBody>
      </p:sp>
      <p:sp>
        <p:nvSpPr>
          <p:cNvPr id="163858" name="Text Box 18"/>
          <p:cNvSpPr txBox="1">
            <a:spLocks noChangeArrowheads="1"/>
          </p:cNvSpPr>
          <p:nvPr/>
        </p:nvSpPr>
        <p:spPr bwMode="auto">
          <a:xfrm>
            <a:off x="7416800" y="2254598"/>
            <a:ext cx="711200" cy="430887"/>
          </a:xfrm>
          <a:prstGeom prst="rect">
            <a:avLst/>
          </a:prstGeom>
          <a:noFill/>
          <a:ln w="9525">
            <a:noFill/>
            <a:miter lim="800000"/>
            <a:headEnd/>
            <a:tailEnd/>
          </a:ln>
        </p:spPr>
        <p:txBody>
          <a:bodyPr>
            <a:prstTxWarp prst="textNoShape">
              <a:avLst/>
            </a:prstTxWarp>
            <a:spAutoFit/>
          </a:bodyPr>
          <a:lstStyle/>
          <a:p>
            <a:pPr>
              <a:spcBef>
                <a:spcPct val="50000"/>
              </a:spcBef>
            </a:pPr>
            <a:r>
              <a:rPr lang="en-US" sz="2200" i="1" dirty="0">
                <a:latin typeface="Symbol" charset="2"/>
                <a:ea typeface="新細明體" charset="-120"/>
                <a:cs typeface="新細明體" charset="-120"/>
              </a:rPr>
              <a:t>l</a:t>
            </a:r>
            <a:endParaRPr lang="zh-TW" altLang="en-US" sz="2200" dirty="0">
              <a:latin typeface="Symbol" charset="2"/>
              <a:ea typeface="新細明體" charset="-120"/>
              <a:cs typeface="新細明體" charset="-120"/>
            </a:endParaRPr>
          </a:p>
        </p:txBody>
      </p:sp>
      <p:sp>
        <p:nvSpPr>
          <p:cNvPr id="163859" name="Text Box 19"/>
          <p:cNvSpPr txBox="1">
            <a:spLocks noChangeArrowheads="1"/>
          </p:cNvSpPr>
          <p:nvPr/>
        </p:nvSpPr>
        <p:spPr bwMode="auto">
          <a:xfrm>
            <a:off x="1422400" y="3008501"/>
            <a:ext cx="812800" cy="430887"/>
          </a:xfrm>
          <a:prstGeom prst="rect">
            <a:avLst/>
          </a:prstGeom>
          <a:noFill/>
          <a:ln w="9525">
            <a:noFill/>
            <a:miter lim="800000"/>
            <a:headEnd/>
            <a:tailEnd/>
          </a:ln>
        </p:spPr>
        <p:txBody>
          <a:bodyPr>
            <a:prstTxWarp prst="textNoShape">
              <a:avLst/>
            </a:prstTxWarp>
            <a:spAutoFit/>
          </a:bodyPr>
          <a:lstStyle/>
          <a:p>
            <a:pPr>
              <a:spcBef>
                <a:spcPct val="50000"/>
              </a:spcBef>
            </a:pPr>
            <a:r>
              <a:rPr lang="en-US" sz="2200">
                <a:latin typeface="Symbol" charset="2"/>
                <a:ea typeface="新細明體" charset="-120"/>
                <a:cs typeface="新細明體" charset="-120"/>
              </a:rPr>
              <a:t>¦(</a:t>
            </a:r>
            <a:r>
              <a:rPr lang="en-US" sz="2200" i="1">
                <a:latin typeface="Symbol" charset="2"/>
                <a:ea typeface="新細明體" charset="-120"/>
                <a:cs typeface="新細明體" charset="-120"/>
              </a:rPr>
              <a:t>l</a:t>
            </a:r>
            <a:r>
              <a:rPr lang="en-US" sz="2200">
                <a:latin typeface="Symbol" charset="2"/>
                <a:ea typeface="新細明體" charset="-120"/>
                <a:cs typeface="新細明體" charset="-120"/>
              </a:rPr>
              <a:t>)</a:t>
            </a:r>
            <a:endParaRPr lang="zh-TW" altLang="en-US" sz="2200">
              <a:latin typeface="Symbol" charset="2"/>
              <a:ea typeface="新細明體" charset="-120"/>
              <a:cs typeface="新細明體" charset="-120"/>
            </a:endParaRPr>
          </a:p>
        </p:txBody>
      </p:sp>
      <p:sp>
        <p:nvSpPr>
          <p:cNvPr id="163860" name="Text Box 20"/>
          <p:cNvSpPr txBox="1">
            <a:spLocks noChangeArrowheads="1"/>
          </p:cNvSpPr>
          <p:nvPr/>
        </p:nvSpPr>
        <p:spPr bwMode="auto">
          <a:xfrm>
            <a:off x="7391400" y="3741389"/>
            <a:ext cx="728827" cy="430887"/>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200" i="1" dirty="0">
                <a:latin typeface="Symbol" charset="2"/>
                <a:ea typeface="新細明體" charset="-120"/>
                <a:cs typeface="新細明體" charset="-120"/>
              </a:rPr>
              <a:t>l</a:t>
            </a:r>
            <a:endParaRPr lang="zh-TW" altLang="en-US" sz="2200" dirty="0">
              <a:latin typeface="Symbol" charset="2"/>
              <a:ea typeface="新細明體" charset="-120"/>
              <a:cs typeface="新細明體" charset="-120"/>
            </a:endParaRPr>
          </a:p>
        </p:txBody>
      </p:sp>
      <p:sp>
        <p:nvSpPr>
          <p:cNvPr id="7" name="Content Placeholder 6"/>
          <p:cNvSpPr>
            <a:spLocks noGrp="1"/>
          </p:cNvSpPr>
          <p:nvPr>
            <p:ph sz="quarter" idx="1"/>
          </p:nvPr>
        </p:nvSpPr>
        <p:spPr/>
        <p:txBody>
          <a:bodyPr>
            <a:normAutofit fontScale="70000" lnSpcReduction="20000"/>
          </a:bodyPr>
          <a:lstStyle/>
          <a:p>
            <a:pPr marL="0" indent="0">
              <a:buNone/>
            </a:pPr>
            <a:r>
              <a:rPr lang="en-US" altLang="zh-TW" sz="2200" dirty="0" smtClean="0">
                <a:solidFill>
                  <a:schemeClr val="accent1"/>
                </a:solidFill>
              </a:rPr>
              <a:t>Different light distributions that produce the same response</a:t>
            </a:r>
          </a:p>
          <a:p>
            <a:r>
              <a:rPr lang="en-US" altLang="zh-TW" sz="2200" dirty="0" smtClean="0"/>
              <a:t>Imagine a creature with one receptor type (“red”) with response curve like this:</a:t>
            </a:r>
          </a:p>
          <a:p>
            <a:endParaRPr lang="en-US" altLang="zh-TW" dirty="0" smtClean="0"/>
          </a:p>
          <a:p>
            <a:endParaRPr lang="en-US" altLang="zh-TW" dirty="0" smtClean="0"/>
          </a:p>
          <a:p>
            <a:endParaRPr lang="en-US" altLang="zh-TW" dirty="0" smtClean="0"/>
          </a:p>
          <a:p>
            <a:pPr marL="0" indent="0">
              <a:buNone/>
            </a:pPr>
            <a:endParaRPr lang="en-US" altLang="zh-TW" dirty="0" smtClean="0"/>
          </a:p>
          <a:p>
            <a:r>
              <a:rPr lang="en-US" altLang="zh-TW" sz="2200" dirty="0" smtClean="0"/>
              <a:t>How would it respond to each of these two light sources? </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en-US" altLang="zh-TW" sz="2200" dirty="0" smtClean="0"/>
              <a:t>Both signals will generate same amount of “red” perception. They are </a:t>
            </a:r>
            <a:r>
              <a:rPr lang="en-US" altLang="zh-TW" sz="2200" i="1" dirty="0" err="1" smtClean="0"/>
              <a:t>metamers</a:t>
            </a:r>
            <a:endParaRPr lang="en-US" altLang="zh-TW" sz="2200" i="1" dirty="0" smtClean="0"/>
          </a:p>
          <a:p>
            <a:pPr lvl="1"/>
            <a:r>
              <a:rPr lang="en-US" altLang="zh-TW" sz="2100" dirty="0" smtClean="0"/>
              <a:t>one receptor type cannot give more than one color sensation (albeit with varying brightness)</a:t>
            </a:r>
          </a:p>
          <a:p>
            <a:pPr lvl="1"/>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endParaRPr lang="en-US" dirty="0" smtClean="0"/>
          </a:p>
          <a:p>
            <a:endParaRPr lang="en-US" dirty="0"/>
          </a:p>
        </p:txBody>
      </p:sp>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39</a:t>
            </a:fld>
            <a:r>
              <a:rPr lang="en-US" dirty="0" smtClean="0"/>
              <a:t>/57</a:t>
            </a:r>
            <a:endParaRPr lang="en-US" dirty="0"/>
          </a:p>
        </p:txBody>
      </p:sp>
      <p:sp>
        <p:nvSpPr>
          <p:cNvPr id="4" name="Title 3"/>
          <p:cNvSpPr>
            <a:spLocks noGrp="1"/>
          </p:cNvSpPr>
          <p:nvPr>
            <p:ph type="title"/>
          </p:nvPr>
        </p:nvSpPr>
        <p:spPr/>
        <p:txBody>
          <a:bodyPr>
            <a:normAutofit fontScale="90000"/>
          </a:bodyPr>
          <a:lstStyle/>
          <a:p>
            <a:r>
              <a:rPr lang="en-US" altLang="zh-TW" smtClean="0"/>
              <a:t>Metamers (1/3)</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63845"/>
                                        </p:tgtEl>
                                        <p:attrNameLst>
                                          <p:attrName>style.visibility</p:attrName>
                                        </p:attrNameLst>
                                      </p:cBhvr>
                                      <p:to>
                                        <p:strVal val="visible"/>
                                      </p:to>
                                    </p:set>
                                    <p:animEffect transition="in" filter="fade">
                                      <p:cBhvr>
                                        <p:cTn id="13" dur="500"/>
                                        <p:tgtEl>
                                          <p:spTgt spid="1638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3858"/>
                                        </p:tgtEl>
                                        <p:attrNameLst>
                                          <p:attrName>style.visibility</p:attrName>
                                        </p:attrNameLst>
                                      </p:cBhvr>
                                      <p:to>
                                        <p:strVal val="visible"/>
                                      </p:to>
                                    </p:set>
                                    <p:animEffect transition="in" filter="fade">
                                      <p:cBhvr>
                                        <p:cTn id="16" dur="500"/>
                                        <p:tgtEl>
                                          <p:spTgt spid="1638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3857"/>
                                        </p:tgtEl>
                                        <p:attrNameLst>
                                          <p:attrName>style.visibility</p:attrName>
                                        </p:attrNameLst>
                                      </p:cBhvr>
                                      <p:to>
                                        <p:strVal val="visible"/>
                                      </p:to>
                                    </p:set>
                                    <p:animEffect transition="in" filter="fade">
                                      <p:cBhvr>
                                        <p:cTn id="19" dur="500"/>
                                        <p:tgtEl>
                                          <p:spTgt spid="16385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63846"/>
                                        </p:tgtEl>
                                        <p:attrNameLst>
                                          <p:attrName>style.visibility</p:attrName>
                                        </p:attrNameLst>
                                      </p:cBhvr>
                                      <p:to>
                                        <p:strVal val="visible"/>
                                      </p:to>
                                    </p:set>
                                    <p:animEffect transition="in" filter="fade">
                                      <p:cBhvr>
                                        <p:cTn id="26" dur="500"/>
                                        <p:tgtEl>
                                          <p:spTgt spid="1638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3860"/>
                                        </p:tgtEl>
                                        <p:attrNameLst>
                                          <p:attrName>style.visibility</p:attrName>
                                        </p:attrNameLst>
                                      </p:cBhvr>
                                      <p:to>
                                        <p:strVal val="visible"/>
                                      </p:to>
                                    </p:set>
                                    <p:animEffect transition="in" filter="fade">
                                      <p:cBhvr>
                                        <p:cTn id="29" dur="500"/>
                                        <p:tgtEl>
                                          <p:spTgt spid="1638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3859"/>
                                        </p:tgtEl>
                                        <p:attrNameLst>
                                          <p:attrName>style.visibility</p:attrName>
                                        </p:attrNameLst>
                                      </p:cBhvr>
                                      <p:to>
                                        <p:strVal val="visible"/>
                                      </p:to>
                                    </p:set>
                                    <p:animEffect transition="in" filter="fade">
                                      <p:cBhvr>
                                        <p:cTn id="32" dur="500"/>
                                        <p:tgtEl>
                                          <p:spTgt spid="16385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7" grpId="0"/>
      <p:bldP spid="163858" grpId="0"/>
      <p:bldP spid="163859" grpId="0"/>
      <p:bldP spid="1638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026"/>
          <p:cNvSpPr>
            <a:spLocks noGrp="1" noChangeArrowheads="1"/>
          </p:cNvSpPr>
          <p:nvPr/>
        </p:nvSpPr>
        <p:spPr bwMode="auto">
          <a:xfrm>
            <a:off x="812800" y="985838"/>
            <a:ext cx="7315200" cy="3771900"/>
          </a:xfrm>
          <a:prstGeom prst="rect">
            <a:avLst/>
          </a:prstGeom>
          <a:noFill/>
          <a:ln w="9525">
            <a:noFill/>
            <a:miter lim="800000"/>
            <a:headEnd/>
            <a:tailEnd/>
          </a:ln>
        </p:spPr>
        <p:txBody>
          <a:bodyPr>
            <a:prstTxWarp prst="textNoShape">
              <a:avLst/>
            </a:prstTxWarp>
          </a:bodyPr>
          <a:lstStyle/>
          <a:p>
            <a:pPr marL="228600" indent="-228600" eaLnBrk="0" hangingPunct="0"/>
            <a:endParaRPr lang="zh-TW" altLang="en-US" sz="1800" dirty="0">
              <a:ea typeface="新細明體" charset="-120"/>
              <a:cs typeface="Times New Roman" charset="0"/>
            </a:endParaRPr>
          </a:p>
        </p:txBody>
      </p:sp>
      <p:sp>
        <p:nvSpPr>
          <p:cNvPr id="7" name="Content Placeholder 6"/>
          <p:cNvSpPr>
            <a:spLocks noGrp="1"/>
          </p:cNvSpPr>
          <p:nvPr>
            <p:ph sz="quarter" idx="1"/>
          </p:nvPr>
        </p:nvSpPr>
        <p:spPr/>
        <p:txBody>
          <a:bodyPr>
            <a:normAutofit fontScale="92500" lnSpcReduction="20000"/>
          </a:bodyPr>
          <a:lstStyle/>
          <a:p>
            <a:r>
              <a:rPr lang="en-US" altLang="zh-TW" dirty="0" smtClean="0"/>
              <a:t>Motivation</a:t>
            </a:r>
          </a:p>
          <a:p>
            <a:endParaRPr lang="en-US" altLang="zh-TW" dirty="0" smtClean="0"/>
          </a:p>
          <a:p>
            <a:r>
              <a:rPr lang="en-US" altLang="zh-TW" dirty="0" smtClean="0"/>
              <a:t>Achromatic light</a:t>
            </a:r>
          </a:p>
          <a:p>
            <a:pPr marL="0" indent="0">
              <a:buNone/>
            </a:pPr>
            <a:endParaRPr lang="en-US" altLang="zh-TW" dirty="0" smtClean="0"/>
          </a:p>
          <a:p>
            <a:r>
              <a:rPr lang="en-US" altLang="zh-TW" dirty="0" smtClean="0"/>
              <a:t>Chromatic color</a:t>
            </a:r>
          </a:p>
          <a:p>
            <a:pPr marL="0" indent="0">
              <a:buNone/>
            </a:pPr>
            <a:endParaRPr lang="en-US" altLang="zh-TW" dirty="0" smtClean="0"/>
          </a:p>
          <a:p>
            <a:r>
              <a:rPr lang="en-US" altLang="zh-TW" dirty="0" smtClean="0"/>
              <a:t>Color models for raster graphics</a:t>
            </a:r>
          </a:p>
          <a:p>
            <a:pPr marL="0" indent="0">
              <a:buNone/>
            </a:pPr>
            <a:endParaRPr lang="en-US" altLang="zh-TW" dirty="0" smtClean="0"/>
          </a:p>
          <a:p>
            <a:r>
              <a:rPr lang="en-US" altLang="zh-TW" dirty="0" smtClean="0"/>
              <a:t>Reproducing color</a:t>
            </a:r>
          </a:p>
          <a:p>
            <a:pPr marL="0" indent="0">
              <a:buNone/>
            </a:pPr>
            <a:endParaRPr lang="en-US" altLang="zh-TW" dirty="0" smtClean="0"/>
          </a:p>
          <a:p>
            <a:r>
              <a:rPr lang="en-US" altLang="zh-TW" dirty="0" smtClean="0"/>
              <a:t>Using color in computer graphics</a:t>
            </a:r>
          </a:p>
          <a:p>
            <a:endParaRPr lang="zh-TW" altLang="en-US" dirty="0" smtClean="0"/>
          </a:p>
          <a:p>
            <a:endParaRPr 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a:t>
            </a:fld>
            <a:r>
              <a:rPr lang="en-US" dirty="0" smtClean="0"/>
              <a:t>/57</a:t>
            </a:r>
            <a:endParaRPr lang="en-US" dirty="0"/>
          </a:p>
        </p:txBody>
      </p:sp>
      <p:sp>
        <p:nvSpPr>
          <p:cNvPr id="14341" name="Rectangle 1035"/>
          <p:cNvSpPr>
            <a:spLocks noGrp="1" noChangeArrowheads="1"/>
          </p:cNvSpPr>
          <p:nvPr>
            <p:ph type="title"/>
          </p:nvPr>
        </p:nvSpPr>
        <p:spPr/>
        <p:txBody>
          <a:bodyPr>
            <a:normAutofit fontScale="90000"/>
          </a:bodyPr>
          <a:lstStyle/>
          <a:p>
            <a:r>
              <a:rPr lang="en-US" altLang="zh-TW" smtClean="0"/>
              <a:t>Lecture Roadmap</a:t>
            </a:r>
            <a:endParaRPr lang="zh-TW" altLang="en-US"/>
          </a:p>
        </p:txBody>
      </p:sp>
      <p:pic>
        <p:nvPicPr>
          <p:cNvPr id="10" name="Picture 1031" descr="casablan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573" y="272415"/>
            <a:ext cx="1954054" cy="134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32" descr="spec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14" y="1855241"/>
            <a:ext cx="1333195" cy="662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0449" y="1733549"/>
            <a:ext cx="1955102" cy="2149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1"/>
          <p:cNvGrpSpPr>
            <a:grpSpLocks/>
          </p:cNvGrpSpPr>
          <p:nvPr/>
        </p:nvGrpSpPr>
        <p:grpSpPr bwMode="auto">
          <a:xfrm>
            <a:off x="4343400" y="3285710"/>
            <a:ext cx="4436376" cy="1499841"/>
            <a:chOff x="1752600" y="5994875"/>
            <a:chExt cx="5210250" cy="2347801"/>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5994875"/>
              <a:ext cx="3581400" cy="215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0"/>
            <p:cNvSpPr txBox="1">
              <a:spLocks noChangeArrowheads="1"/>
            </p:cNvSpPr>
            <p:nvPr/>
          </p:nvSpPr>
          <p:spPr bwMode="auto">
            <a:xfrm>
              <a:off x="5334000" y="7620001"/>
              <a:ext cx="1628850" cy="7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000">
                  <a:solidFill>
                    <a:schemeClr val="tx1"/>
                  </a:solidFill>
                  <a:latin typeface="Verdana" pitchFamily="34" charset="0"/>
                </a:defRPr>
              </a:lvl1pPr>
              <a:lvl2pPr marL="742950" indent="-285750" eaLnBrk="0" hangingPunct="0">
                <a:defRPr sz="3000">
                  <a:solidFill>
                    <a:schemeClr val="tx1"/>
                  </a:solidFill>
                  <a:latin typeface="Verdana" pitchFamily="34" charset="0"/>
                </a:defRPr>
              </a:lvl2pPr>
              <a:lvl3pPr marL="1143000" indent="-228600" eaLnBrk="0" hangingPunct="0">
                <a:defRPr sz="3000">
                  <a:solidFill>
                    <a:schemeClr val="tx1"/>
                  </a:solidFill>
                  <a:latin typeface="Verdana" pitchFamily="34" charset="0"/>
                </a:defRPr>
              </a:lvl3pPr>
              <a:lvl4pPr marL="1600200" indent="-228600" eaLnBrk="0" hangingPunct="0">
                <a:defRPr sz="3000">
                  <a:solidFill>
                    <a:schemeClr val="tx1"/>
                  </a:solidFill>
                  <a:latin typeface="Verdana" pitchFamily="34" charset="0"/>
                </a:defRPr>
              </a:lvl4pPr>
              <a:lvl5pPr marL="2057400" indent="-228600" eaLnBrk="0" hangingPunct="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r>
                <a:rPr lang="en-US" sz="1200"/>
                <a:t>(rendered with </a:t>
              </a:r>
            </a:p>
            <a:p>
              <a:pPr eaLnBrk="1" hangingPunct="1"/>
              <a:r>
                <a:rPr lang="en-US" sz="1200">
                  <a:hlinkClick r:id="rId7"/>
                </a:rPr>
                <a:t>Maxwell</a:t>
              </a:r>
              <a:r>
                <a:rPr lang="en-US" sz="1200"/>
                <a:t>)</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ChangeArrowheads="1"/>
          </p:cNvSpPr>
          <p:nvPr/>
        </p:nvSpPr>
        <p:spPr bwMode="auto">
          <a:xfrm>
            <a:off x="812800" y="857250"/>
            <a:ext cx="7924800" cy="3771900"/>
          </a:xfrm>
          <a:prstGeom prst="rect">
            <a:avLst/>
          </a:prstGeom>
          <a:noFill/>
          <a:ln w="9525">
            <a:noFill/>
            <a:miter lim="800000"/>
            <a:headEnd/>
            <a:tailEnd/>
          </a:ln>
        </p:spPr>
        <p:txBody>
          <a:bodyPr>
            <a:prstTxWarp prst="textNoShape">
              <a:avLst/>
            </a:prstTxWarp>
          </a:bodyPr>
          <a:lstStyle/>
          <a:p>
            <a:pPr marL="342900" indent="-342900">
              <a:spcBef>
                <a:spcPts val="800"/>
              </a:spcBef>
              <a:buClr>
                <a:srgbClr val="000000"/>
              </a:buClr>
              <a:buSzPct val="100000"/>
              <a:buFont typeface="Verdana" charset="0"/>
              <a:buChar char="•"/>
            </a:pPr>
            <a:endParaRPr lang="en-US" altLang="zh-TW" sz="1600" dirty="0">
              <a:solidFill>
                <a:srgbClr val="000000"/>
              </a:solidFill>
              <a:ea typeface="新細明體" charset="-120"/>
              <a:cs typeface="新細明體" charset="-120"/>
            </a:endParaRPr>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p:txBody>
              <a:bodyPr>
                <a:normAutofit fontScale="85000" lnSpcReduction="20000"/>
              </a:bodyPr>
              <a:lstStyle/>
              <a:p>
                <a:r>
                  <a:rPr lang="en-US" altLang="zh-TW" dirty="0" smtClean="0"/>
                  <a:t>Consider a creature with two receptors (R1, R2)</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pPr marL="0" indent="0">
                  <a:buNone/>
                </a:pPr>
                <a:endParaRPr lang="en-US" altLang="zh-TW" dirty="0" smtClean="0"/>
              </a:p>
              <a:p>
                <a:r>
                  <a:rPr lang="en-US" altLang="zh-TW" dirty="0" smtClean="0"/>
                  <a:t>Both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𝐼</m:t>
                        </m:r>
                      </m:e>
                      <m:sub>
                        <m:r>
                          <a:rPr lang="en-US" altLang="zh-TW" i="1" dirty="0" smtClean="0">
                            <a:latin typeface="Cambria Math"/>
                          </a:rPr>
                          <m:t>1</m:t>
                        </m:r>
                      </m:sub>
                    </m:sSub>
                  </m:oMath>
                </a14:m>
                <a:r>
                  <a:rPr lang="en-US" altLang="zh-TW" dirty="0" smtClean="0"/>
                  <a:t> and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𝐼</m:t>
                        </m:r>
                      </m:e>
                      <m:sub>
                        <m:r>
                          <a:rPr lang="en-US" altLang="zh-TW" i="1" dirty="0" smtClean="0">
                            <a:latin typeface="Cambria Math"/>
                          </a:rPr>
                          <m:t>2</m:t>
                        </m:r>
                      </m:sub>
                    </m:sSub>
                  </m:oMath>
                </a14:m>
                <a:r>
                  <a:rPr lang="en-US" altLang="zh-TW" dirty="0" smtClean="0"/>
                  <a:t> are processed by (convolved with) the receptors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𝑅</m:t>
                        </m:r>
                      </m:e>
                      <m:sub>
                        <m:r>
                          <a:rPr lang="en-US" altLang="zh-TW" i="1" dirty="0" smtClean="0">
                            <a:latin typeface="Cambria Math"/>
                          </a:rPr>
                          <m:t>1</m:t>
                        </m:r>
                      </m:sub>
                    </m:sSub>
                  </m:oMath>
                </a14:m>
                <a:r>
                  <a:rPr lang="en-US" altLang="zh-TW" dirty="0" smtClean="0"/>
                  <a:t> and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𝑅</m:t>
                        </m:r>
                      </m:e>
                      <m:sub>
                        <m:r>
                          <a:rPr lang="en-US" altLang="zh-TW" i="1" dirty="0" smtClean="0">
                            <a:latin typeface="Cambria Math"/>
                          </a:rPr>
                          <m:t>2</m:t>
                        </m:r>
                      </m:sub>
                    </m:sSub>
                  </m:oMath>
                </a14:m>
                <a:r>
                  <a:rPr lang="en-US" altLang="zh-TW" dirty="0" smtClean="0"/>
                  <a:t> to form the same product</a:t>
                </a:r>
              </a:p>
              <a:p>
                <a:r>
                  <a:rPr lang="en-US" altLang="zh-TW" dirty="0" smtClean="0"/>
                  <a:t>Note that in principle, an infinite number of frequency distributions can simulate the effect of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𝐼</m:t>
                        </m:r>
                      </m:e>
                      <m:sub>
                        <m:r>
                          <a:rPr lang="en-US" altLang="zh-TW" i="1" dirty="0" smtClean="0">
                            <a:latin typeface="Cambria Math"/>
                          </a:rPr>
                          <m:t>2</m:t>
                        </m:r>
                      </m:sub>
                    </m:sSub>
                  </m:oMath>
                </a14:m>
                <a:r>
                  <a:rPr lang="en-US" altLang="zh-TW" dirty="0" smtClean="0"/>
                  <a:t>, e.g., </a:t>
                </a:r>
                <a14:m>
                  <m:oMath xmlns:m="http://schemas.openxmlformats.org/officeDocument/2006/math">
                    <m:sSub>
                      <m:sSubPr>
                        <m:ctrlPr>
                          <a:rPr lang="en-US" altLang="zh-TW" b="0" i="1" dirty="0" smtClean="0">
                            <a:latin typeface="Cambria Math"/>
                          </a:rPr>
                        </m:ctrlPr>
                      </m:sSubPr>
                      <m:e>
                        <m:r>
                          <a:rPr lang="en-US" altLang="zh-TW" i="1" dirty="0" smtClean="0">
                            <a:latin typeface="Cambria Math"/>
                          </a:rPr>
                          <m:t>𝐼</m:t>
                        </m:r>
                      </m:e>
                      <m:sub>
                        <m:r>
                          <a:rPr lang="en-US" altLang="zh-TW" i="1" dirty="0" smtClean="0">
                            <a:latin typeface="Cambria Math"/>
                          </a:rPr>
                          <m:t>1</m:t>
                        </m:r>
                      </m:sub>
                    </m:sSub>
                  </m:oMath>
                </a14:m>
                <a:endParaRPr lang="en-US" altLang="zh-TW" dirty="0" smtClean="0"/>
              </a:p>
              <a:p>
                <a:pPr lvl="1"/>
                <a:r>
                  <a:rPr lang="en-US" altLang="zh-TW" dirty="0" smtClean="0"/>
                  <a:t>in practice, near tails of response curves, amount of light required becomes impractically large</a:t>
                </a:r>
              </a:p>
              <a:p>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blipFill rotWithShape="1">
                <a:blip r:embed="rId3"/>
                <a:stretch>
                  <a:fillRect t="-1861" r="-815"/>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Color</a:t>
            </a:r>
            <a:endParaRPr lang="en-US" dirty="0"/>
          </a:p>
        </p:txBody>
      </p:sp>
      <p:sp>
        <p:nvSpPr>
          <p:cNvPr id="7" name="Slide Number Placeholder 6"/>
          <p:cNvSpPr>
            <a:spLocks noGrp="1"/>
          </p:cNvSpPr>
          <p:nvPr>
            <p:ph type="sldNum" sz="quarter" idx="4"/>
          </p:nvPr>
        </p:nvSpPr>
        <p:spPr/>
        <p:txBody>
          <a:bodyPr/>
          <a:lstStyle/>
          <a:p>
            <a:fld id="{2429FA1C-5F42-224C-8C60-E04BD2BEA25A}" type="slidenum">
              <a:rPr lang="en-US" smtClean="0"/>
              <a:pPr/>
              <a:t>40</a:t>
            </a:fld>
            <a:r>
              <a:rPr lang="en-US" dirty="0" smtClean="0"/>
              <a:t>/57</a:t>
            </a:r>
            <a:endParaRPr lang="en-US" dirty="0"/>
          </a:p>
        </p:txBody>
      </p:sp>
      <p:sp>
        <p:nvSpPr>
          <p:cNvPr id="5" name="Title 4"/>
          <p:cNvSpPr>
            <a:spLocks noGrp="1"/>
          </p:cNvSpPr>
          <p:nvPr>
            <p:ph type="title"/>
          </p:nvPr>
        </p:nvSpPr>
        <p:spPr/>
        <p:txBody>
          <a:bodyPr>
            <a:normAutofit fontScale="90000"/>
          </a:bodyPr>
          <a:lstStyle/>
          <a:p>
            <a:r>
              <a:rPr lang="en-US" altLang="zh-TW" dirty="0" err="1" smtClean="0"/>
              <a:t>Metamers</a:t>
            </a:r>
            <a:r>
              <a:rPr lang="en-US" altLang="zh-TW" dirty="0" smtClean="0"/>
              <a:t> (2/3)</a:t>
            </a:r>
            <a:endParaRPr lang="en-US" dirty="0"/>
          </a:p>
        </p:txBody>
      </p:sp>
      <p:pic>
        <p:nvPicPr>
          <p:cNvPr id="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511675" cy="1370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a:spLocks noChangeArrowheads="1"/>
          </p:cNvSpPr>
          <p:nvPr/>
        </p:nvSpPr>
        <p:spPr bwMode="gray">
          <a:xfrm>
            <a:off x="5187949" y="1812131"/>
            <a:ext cx="28575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9" name="Rectangle 28"/>
          <p:cNvSpPr>
            <a:spLocks noChangeArrowheads="1"/>
          </p:cNvSpPr>
          <p:nvPr/>
        </p:nvSpPr>
        <p:spPr bwMode="gray">
          <a:xfrm>
            <a:off x="4273549" y="1526381"/>
            <a:ext cx="28575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0" name="Rectangle 29"/>
          <p:cNvSpPr>
            <a:spLocks noChangeArrowheads="1"/>
          </p:cNvSpPr>
          <p:nvPr/>
        </p:nvSpPr>
        <p:spPr bwMode="gray">
          <a:xfrm>
            <a:off x="3206749" y="1926431"/>
            <a:ext cx="285750" cy="257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1" name="Rectangle 30"/>
          <p:cNvSpPr>
            <a:spLocks noChangeArrowheads="1"/>
          </p:cNvSpPr>
          <p:nvPr/>
        </p:nvSpPr>
        <p:spPr bwMode="gray">
          <a:xfrm flipV="1">
            <a:off x="5259387" y="2695575"/>
            <a:ext cx="74613" cy="559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2" name="Rectangle 31"/>
          <p:cNvSpPr>
            <a:spLocks noChangeArrowheads="1"/>
          </p:cNvSpPr>
          <p:nvPr/>
        </p:nvSpPr>
        <p:spPr bwMode="gray">
          <a:xfrm>
            <a:off x="4191000" y="1815704"/>
            <a:ext cx="236537" cy="371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nvGrpSpPr>
          <p:cNvPr id="33" name="Group 32"/>
          <p:cNvGrpSpPr>
            <a:grpSpLocks/>
          </p:cNvGrpSpPr>
          <p:nvPr/>
        </p:nvGrpSpPr>
        <p:grpSpPr bwMode="auto">
          <a:xfrm>
            <a:off x="3206749" y="1882974"/>
            <a:ext cx="2286000" cy="879278"/>
            <a:chOff x="2133600" y="2967830"/>
            <a:chExt cx="2286000" cy="1172370"/>
          </a:xfrm>
        </p:grpSpPr>
        <p:sp>
          <p:nvSpPr>
            <p:cNvPr id="40" name="Text Box 10"/>
            <p:cNvSpPr txBox="1">
              <a:spLocks noChangeArrowheads="1"/>
            </p:cNvSpPr>
            <p:nvPr/>
          </p:nvSpPr>
          <p:spPr bwMode="auto">
            <a:xfrm>
              <a:off x="2133600" y="2967830"/>
              <a:ext cx="38100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I</a:t>
              </a:r>
              <a:r>
                <a:rPr lang="en-US" altLang="zh-TW" sz="1400" baseline="-25000" dirty="0">
                  <a:ea typeface="新細明體" pitchFamily="18" charset="-120"/>
                </a:rPr>
                <a:t>1</a:t>
              </a:r>
            </a:p>
          </p:txBody>
        </p:sp>
        <p:sp>
          <p:nvSpPr>
            <p:cNvPr id="41" name="Text Box 11"/>
            <p:cNvSpPr txBox="1">
              <a:spLocks noChangeArrowheads="1"/>
            </p:cNvSpPr>
            <p:nvPr/>
          </p:nvSpPr>
          <p:spPr bwMode="auto">
            <a:xfrm>
              <a:off x="4038600" y="2971798"/>
              <a:ext cx="381000"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a:ea typeface="新細明體" pitchFamily="18" charset="-120"/>
                </a:rPr>
                <a:t>I</a:t>
              </a:r>
              <a:r>
                <a:rPr lang="en-US" altLang="zh-TW" sz="1400" baseline="-25000">
                  <a:ea typeface="新細明體" pitchFamily="18" charset="-120"/>
                </a:rPr>
                <a:t>1</a:t>
              </a:r>
            </a:p>
          </p:txBody>
        </p:sp>
        <p:sp>
          <p:nvSpPr>
            <p:cNvPr id="42" name="Rectangle 41"/>
            <p:cNvSpPr>
              <a:spLocks noChangeArrowheads="1"/>
            </p:cNvSpPr>
            <p:nvPr/>
          </p:nvSpPr>
          <p:spPr bwMode="auto">
            <a:xfrm>
              <a:off x="4155705" y="3375589"/>
              <a:ext cx="117192" cy="74140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43" name="Rectangle 42"/>
            <p:cNvSpPr>
              <a:spLocks noChangeArrowheads="1"/>
            </p:cNvSpPr>
            <p:nvPr/>
          </p:nvSpPr>
          <p:spPr bwMode="auto">
            <a:xfrm>
              <a:off x="2228850" y="3387725"/>
              <a:ext cx="114300" cy="752475"/>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sp>
        <p:nvSpPr>
          <p:cNvPr id="34" name="Rectangle 33"/>
          <p:cNvSpPr>
            <a:spLocks noChangeArrowheads="1"/>
          </p:cNvSpPr>
          <p:nvPr/>
        </p:nvSpPr>
        <p:spPr bwMode="gray">
          <a:xfrm>
            <a:off x="3321049" y="2230041"/>
            <a:ext cx="74613" cy="71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6" name="Rectangle 35"/>
          <p:cNvSpPr>
            <a:spLocks noChangeArrowheads="1"/>
          </p:cNvSpPr>
          <p:nvPr/>
        </p:nvSpPr>
        <p:spPr bwMode="auto">
          <a:xfrm>
            <a:off x="4267200" y="2197894"/>
            <a:ext cx="131762" cy="564356"/>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7" name="Text Box 12"/>
          <p:cNvSpPr txBox="1">
            <a:spLocks noChangeArrowheads="1"/>
          </p:cNvSpPr>
          <p:nvPr/>
        </p:nvSpPr>
        <p:spPr bwMode="auto">
          <a:xfrm>
            <a:off x="4197349" y="1885950"/>
            <a:ext cx="381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dirty="0">
                <a:ea typeface="新細明體" pitchFamily="18" charset="-120"/>
              </a:rPr>
              <a:t>I</a:t>
            </a:r>
            <a:r>
              <a:rPr lang="en-US" altLang="zh-TW" sz="1400" baseline="-25000" dirty="0">
                <a:ea typeface="新細明體" pitchFamily="18" charset="-120"/>
              </a:rPr>
              <a:t>2</a:t>
            </a:r>
          </a:p>
        </p:txBody>
      </p:sp>
      <p:sp>
        <p:nvSpPr>
          <p:cNvPr id="38" name="TextBox 21"/>
          <p:cNvSpPr txBox="1">
            <a:spLocks noChangeArrowheads="1"/>
          </p:cNvSpPr>
          <p:nvPr/>
        </p:nvSpPr>
        <p:spPr bwMode="auto">
          <a:xfrm>
            <a:off x="3705225" y="2324101"/>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r>
              <a:rPr lang="en-US" sz="1400" dirty="0"/>
              <a:t>R</a:t>
            </a:r>
            <a:r>
              <a:rPr lang="en-US" sz="1400" baseline="-25000" dirty="0"/>
              <a:t>1</a:t>
            </a:r>
            <a:endParaRPr lang="en-US" sz="1400" dirty="0"/>
          </a:p>
        </p:txBody>
      </p:sp>
      <p:sp>
        <p:nvSpPr>
          <p:cNvPr id="39" name="TextBox 22"/>
          <p:cNvSpPr txBox="1">
            <a:spLocks noChangeArrowheads="1"/>
          </p:cNvSpPr>
          <p:nvPr/>
        </p:nvSpPr>
        <p:spPr bwMode="auto">
          <a:xfrm>
            <a:off x="4654550" y="2343151"/>
            <a:ext cx="3850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r>
              <a:rPr lang="en-US" sz="1400" dirty="0"/>
              <a:t>R</a:t>
            </a:r>
            <a:r>
              <a:rPr lang="en-US" sz="1400" baseline="-25000" dirty="0"/>
              <a:t>2</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3"/>
          <p:cNvSpPr>
            <a:spLocks noGrp="1" noChangeArrowheads="1"/>
          </p:cNvSpPr>
          <p:nvPr>
            <p:ph sz="quarter" idx="1"/>
          </p:nvPr>
        </p:nvSpPr>
        <p:spPr/>
        <p:txBody>
          <a:bodyPr>
            <a:normAutofit fontScale="92500" lnSpcReduction="10000"/>
          </a:bodyPr>
          <a:lstStyle/>
          <a:p>
            <a:r>
              <a:rPr lang="en-US" altLang="zh-TW" dirty="0" smtClean="0"/>
              <a:t>Whenever you have at least two receptors, there are potentially infinite color distributions that will generate identical sensations (</a:t>
            </a:r>
            <a:r>
              <a:rPr lang="en-US" altLang="zh-TW" dirty="0" err="1" smtClean="0"/>
              <a:t>metamers</a:t>
            </a:r>
            <a:r>
              <a:rPr lang="en-US" altLang="zh-TW" dirty="0" smtClean="0"/>
              <a:t>)</a:t>
            </a:r>
          </a:p>
          <a:p>
            <a:pPr lvl="1"/>
            <a:r>
              <a:rPr lang="en-US" altLang="zh-TW" dirty="0" smtClean="0"/>
              <a:t>Conversely, no two monochromatic lights can generate identical receptor responses -  they all look unique</a:t>
            </a:r>
          </a:p>
          <a:p>
            <a:r>
              <a:rPr lang="en-US" altLang="zh-TW" dirty="0" smtClean="0"/>
              <a:t>Observations:</a:t>
            </a:r>
          </a:p>
          <a:p>
            <a:pPr lvl="1"/>
            <a:r>
              <a:rPr lang="en-US" altLang="zh-TW" dirty="0" smtClean="0"/>
              <a:t>If two people have different response curves, they will have different </a:t>
            </a:r>
            <a:r>
              <a:rPr lang="en-US" altLang="zh-TW" dirty="0" err="1" smtClean="0"/>
              <a:t>metamers</a:t>
            </a:r>
            <a:endParaRPr lang="en-US" altLang="zh-TW" dirty="0" smtClean="0"/>
          </a:p>
          <a:p>
            <a:pPr lvl="2"/>
            <a:r>
              <a:rPr lang="en-US" altLang="zh-TW" dirty="0" smtClean="0"/>
              <a:t>Different people can distinguish between different colors</a:t>
            </a:r>
          </a:p>
          <a:p>
            <a:pPr lvl="1"/>
            <a:r>
              <a:rPr lang="en-US" altLang="zh-TW" dirty="0" err="1" smtClean="0"/>
              <a:t>Metamers</a:t>
            </a:r>
            <a:r>
              <a:rPr lang="en-US" altLang="zh-TW" dirty="0" smtClean="0"/>
              <a:t> are purely conceptual</a:t>
            </a:r>
          </a:p>
          <a:p>
            <a:pPr lvl="2"/>
            <a:r>
              <a:rPr lang="en-US" altLang="zh-TW" dirty="0" smtClean="0"/>
              <a:t>Scientific instruments can detect difference between two metameric lights</a:t>
            </a:r>
          </a:p>
          <a:p>
            <a:r>
              <a:rPr lang="en-US" altLang="zh-TW" dirty="0" err="1" smtClean="0"/>
              <a:t>Metamer</a:t>
            </a:r>
            <a:r>
              <a:rPr lang="en-US" altLang="zh-TW" dirty="0" smtClean="0"/>
              <a:t> Applet:</a:t>
            </a:r>
          </a:p>
          <a:p>
            <a:pPr lvl="1"/>
            <a:r>
              <a:rPr lang="en-US" altLang="zh-TW" dirty="0" smtClean="0">
                <a:hlinkClick r:id="rId3"/>
              </a:rPr>
              <a:t>http://www.cs.brown.edu/exploratories/freeSoftware/repository/edu/brown/cs/exploratories/applets/spectrum/metamers_guide.html</a:t>
            </a:r>
            <a:endParaRPr lang="en-US" altLang="zh-TW"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smtClean="0"/>
          </a:p>
          <a:p>
            <a:endParaRPr lang="zh-TW" alt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41</a:t>
            </a:fld>
            <a:r>
              <a:rPr lang="en-US" dirty="0" smtClean="0"/>
              <a:t>/57</a:t>
            </a:r>
            <a:endParaRPr lang="en-US" dirty="0"/>
          </a:p>
        </p:txBody>
      </p:sp>
      <p:sp>
        <p:nvSpPr>
          <p:cNvPr id="44034" name="Rectangle 33"/>
          <p:cNvSpPr>
            <a:spLocks noGrp="1" noChangeArrowheads="1"/>
          </p:cNvSpPr>
          <p:nvPr>
            <p:ph type="title"/>
          </p:nvPr>
        </p:nvSpPr>
        <p:spPr/>
        <p:txBody>
          <a:bodyPr>
            <a:normAutofit fontScale="90000"/>
          </a:bodyPr>
          <a:lstStyle/>
          <a:p>
            <a:r>
              <a:rPr lang="en-US" altLang="zh-TW" dirty="0" err="1" smtClean="0"/>
              <a:t>Metamers</a:t>
            </a:r>
            <a:r>
              <a:rPr lang="en-US" altLang="zh-TW" dirty="0" smtClean="0"/>
              <a:t> (3/3)</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1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6" name="Rectangle 10"/>
          <p:cNvSpPr>
            <a:spLocks noChangeArrowheads="1"/>
          </p:cNvSpPr>
          <p:nvPr/>
        </p:nvSpPr>
        <p:spPr bwMode="auto">
          <a:xfrm>
            <a:off x="1143000" y="4431030"/>
            <a:ext cx="6908800" cy="276999"/>
          </a:xfrm>
          <a:prstGeom prst="rect">
            <a:avLst/>
          </a:prstGeom>
          <a:solidFill>
            <a:schemeClr val="bg1"/>
          </a:solidFill>
          <a:ln w="28575">
            <a:solidFill>
              <a:srgbClr val="FF00FF"/>
            </a:solidFill>
            <a:miter lim="800000"/>
            <a:headEnd/>
            <a:tailEnd/>
          </a:ln>
        </p:spPr>
        <p:txBody>
          <a:bodyPr wrap="none" anchor="ctr">
            <a:prstTxWarp prst="textNoShape">
              <a:avLst/>
            </a:prstTxWarp>
          </a:bodyPr>
          <a:lstStyle/>
          <a:p>
            <a:endParaRPr lang="en-US"/>
          </a:p>
        </p:txBody>
      </p:sp>
      <p:sp>
        <p:nvSpPr>
          <p:cNvPr id="80899" name="Rectangle 3"/>
          <p:cNvSpPr>
            <a:spLocks noGrp="1" noChangeArrowheads="1"/>
          </p:cNvSpPr>
          <p:nvPr>
            <p:ph sz="quarter" idx="1"/>
          </p:nvPr>
        </p:nvSpPr>
        <p:spPr>
          <a:xfrm>
            <a:off x="457200" y="895350"/>
            <a:ext cx="8610600" cy="3600450"/>
          </a:xfrm>
        </p:spPr>
        <p:txBody>
          <a:bodyPr>
            <a:normAutofit fontScale="92500"/>
          </a:bodyPr>
          <a:lstStyle/>
          <a:p>
            <a:r>
              <a:rPr lang="en-US" altLang="zh-TW" dirty="0" smtClean="0"/>
              <a:t>Spectral color: color evoked from single wavelength; “ROYGBIV” spectrum</a:t>
            </a:r>
          </a:p>
          <a:p>
            <a:r>
              <a:rPr lang="en-US" altLang="zh-TW" dirty="0" smtClean="0"/>
              <a:t>Non-spectral color: combination of spectral colors; can be shown as continuous spectral distribution or as discrete sum of </a:t>
            </a:r>
            <a:r>
              <a:rPr lang="en-US" altLang="zh-TW" i="1" dirty="0" smtClean="0"/>
              <a:t>n</a:t>
            </a:r>
            <a:r>
              <a:rPr lang="en-US" altLang="zh-TW" dirty="0" smtClean="0"/>
              <a:t> primaries (e.g., R, G, B); most colors are non-spectral mixtures.  N.B.  No finite number of primaries can produce</a:t>
            </a:r>
          </a:p>
          <a:p>
            <a:endParaRPr lang="en-US" altLang="zh-TW" dirty="0" smtClean="0"/>
          </a:p>
          <a:p>
            <a:endParaRPr lang="en-US" altLang="zh-TW" dirty="0" smtClean="0"/>
          </a:p>
          <a:p>
            <a:endParaRPr lang="en-US" altLang="zh-TW" dirty="0" smtClean="0"/>
          </a:p>
          <a:p>
            <a:pPr marL="0" indent="0">
              <a:buNone/>
            </a:pPr>
            <a:endParaRPr lang="en-US" altLang="zh-TW" dirty="0" smtClean="0"/>
          </a:p>
          <a:p>
            <a:r>
              <a:rPr lang="en-US" altLang="zh-TW" dirty="0" err="1" smtClean="0"/>
              <a:t>Metamers</a:t>
            </a:r>
            <a:r>
              <a:rPr lang="en-US" altLang="zh-TW" dirty="0" smtClean="0"/>
              <a:t> are spectral energy distributions  perceived as same “color” </a:t>
            </a:r>
          </a:p>
          <a:p>
            <a:r>
              <a:rPr lang="en-US" altLang="zh-TW" dirty="0"/>
              <a:t>E</a:t>
            </a:r>
            <a:r>
              <a:rPr lang="en-US" altLang="zh-TW" dirty="0" smtClean="0"/>
              <a:t>ach color sensation can be produced by arbitrarily large number of </a:t>
            </a:r>
            <a:r>
              <a:rPr lang="en-US" altLang="zh-TW" dirty="0" err="1" smtClean="0"/>
              <a:t>metamers</a:t>
            </a:r>
            <a:endParaRPr lang="en-US" altLang="zh-TW" dirty="0" smtClean="0"/>
          </a:p>
          <a:p>
            <a:pPr marL="274320" lvl="1" indent="0">
              <a:buNone/>
            </a:pPr>
            <a:endParaRPr lang="en-US" altLang="zh-TW"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42</a:t>
            </a:fld>
            <a:r>
              <a:rPr lang="en-US" dirty="0" smtClean="0"/>
              <a:t>/57</a:t>
            </a:r>
            <a:endParaRPr lang="en-US" dirty="0"/>
          </a:p>
        </p:txBody>
      </p:sp>
      <p:sp>
        <p:nvSpPr>
          <p:cNvPr id="45063" name="Rectangle 13"/>
          <p:cNvSpPr>
            <a:spLocks noGrp="1" noChangeArrowheads="1"/>
          </p:cNvSpPr>
          <p:nvPr>
            <p:ph type="title"/>
          </p:nvPr>
        </p:nvSpPr>
        <p:spPr/>
        <p:txBody>
          <a:bodyPr>
            <a:normAutofit fontScale="90000"/>
          </a:bodyPr>
          <a:lstStyle/>
          <a:p>
            <a:r>
              <a:rPr lang="en-US" altLang="zh-TW" smtClean="0"/>
              <a:t>Energy Distribution and Metamers</a:t>
            </a:r>
            <a:endParaRPr lang="zh-TW" altLang="en-US"/>
          </a:p>
        </p:txBody>
      </p:sp>
      <p:sp>
        <p:nvSpPr>
          <p:cNvPr id="80903" name="Text Box 7"/>
          <p:cNvSpPr txBox="1">
            <a:spLocks noChangeArrowheads="1"/>
          </p:cNvSpPr>
          <p:nvPr/>
        </p:nvSpPr>
        <p:spPr bwMode="auto">
          <a:xfrm>
            <a:off x="2540000" y="3208035"/>
            <a:ext cx="4673600" cy="523220"/>
          </a:xfrm>
          <a:prstGeom prst="rect">
            <a:avLst/>
          </a:prstGeom>
          <a:noFill/>
          <a:ln w="9525">
            <a:noFill/>
            <a:miter lim="800000"/>
            <a:headEnd/>
            <a:tailEnd/>
          </a:ln>
        </p:spPr>
        <p:txBody>
          <a:bodyPr>
            <a:prstTxWarp prst="textNoShape">
              <a:avLst/>
            </a:prstTxWarp>
            <a:spAutoFit/>
          </a:bodyPr>
          <a:lstStyle/>
          <a:p>
            <a:pPr>
              <a:spcBef>
                <a:spcPct val="50000"/>
              </a:spcBef>
            </a:pPr>
            <a:r>
              <a:rPr lang="en-US" altLang="zh-TW" sz="1400" b="1" dirty="0">
                <a:ea typeface="新細明體" charset="-120"/>
                <a:cs typeface="新細明體" charset="-120"/>
              </a:rPr>
              <a:t>White light spectrum where height of curve is spectral energy distribution</a:t>
            </a:r>
            <a:endParaRPr lang="en-US" altLang="zh-TW" sz="1400" b="1" i="1" dirty="0">
              <a:ea typeface="新細明體" charset="-120"/>
              <a:cs typeface="Times New Roman" charset="0"/>
            </a:endParaRPr>
          </a:p>
        </p:txBody>
      </p:sp>
      <p:sp>
        <p:nvSpPr>
          <p:cNvPr id="80905" name="Text Box 9"/>
          <p:cNvSpPr txBox="1">
            <a:spLocks noChangeArrowheads="1"/>
          </p:cNvSpPr>
          <p:nvPr/>
        </p:nvSpPr>
        <p:spPr bwMode="auto">
          <a:xfrm>
            <a:off x="1143000" y="4400550"/>
            <a:ext cx="7315200"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600" b="1" dirty="0">
                <a:ea typeface="新細明體" charset="-120"/>
                <a:cs typeface="新細明體" charset="-120"/>
              </a:rPr>
              <a:t>Cannot predict average observer’s color sensation from a </a:t>
            </a:r>
            <a:r>
              <a:rPr lang="en-US" altLang="zh-TW" sz="1600" b="1" dirty="0" smtClean="0">
                <a:ea typeface="新細明體" charset="-120"/>
                <a:cs typeface="新細明體" charset="-120"/>
              </a:rPr>
              <a:t>distribution!</a:t>
            </a:r>
            <a:endParaRPr lang="en-US" altLang="zh-TW" sz="1600" b="1" dirty="0">
              <a:ea typeface="新細明體" charset="-120"/>
              <a:cs typeface="新細明體" charset="-120"/>
            </a:endParaRPr>
          </a:p>
        </p:txBody>
      </p:sp>
      <p:pic>
        <p:nvPicPr>
          <p:cNvPr id="80908" name="Picture 12" descr="spectrum"/>
          <p:cNvPicPr>
            <a:picLocks noChangeAspect="1" noChangeArrowheads="1"/>
          </p:cNvPicPr>
          <p:nvPr/>
        </p:nvPicPr>
        <p:blipFill>
          <a:blip r:embed="rId3">
            <a:lum bright="6000" contrast="42000"/>
          </a:blip>
          <a:srcRect l="33917" b="5185"/>
          <a:stretch>
            <a:fillRect/>
          </a:stretch>
        </p:blipFill>
        <p:spPr bwMode="auto">
          <a:xfrm>
            <a:off x="2743201" y="2171700"/>
            <a:ext cx="4157133" cy="1028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fade">
                                      <p:cBhvr>
                                        <p:cTn id="7" dur="500"/>
                                        <p:tgtEl>
                                          <p:spTgt spid="808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899">
                                            <p:txEl>
                                              <p:pRg st="1" end="1"/>
                                            </p:txEl>
                                          </p:spTgt>
                                        </p:tgtEl>
                                        <p:attrNameLst>
                                          <p:attrName>style.visibility</p:attrName>
                                        </p:attrNameLst>
                                      </p:cBhvr>
                                      <p:to>
                                        <p:strVal val="visible"/>
                                      </p:to>
                                    </p:set>
                                    <p:animEffect transition="in" filter="fade">
                                      <p:cBhvr>
                                        <p:cTn id="12" dur="500"/>
                                        <p:tgtEl>
                                          <p:spTgt spid="808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908"/>
                                        </p:tgtEl>
                                        <p:attrNameLst>
                                          <p:attrName>style.visibility</p:attrName>
                                        </p:attrNameLst>
                                      </p:cBhvr>
                                      <p:to>
                                        <p:strVal val="visible"/>
                                      </p:to>
                                    </p:set>
                                    <p:animEffect transition="in" filter="fade">
                                      <p:cBhvr>
                                        <p:cTn id="17" dur="500"/>
                                        <p:tgtEl>
                                          <p:spTgt spid="809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0903"/>
                                        </p:tgtEl>
                                        <p:attrNameLst>
                                          <p:attrName>style.visibility</p:attrName>
                                        </p:attrNameLst>
                                      </p:cBhvr>
                                      <p:to>
                                        <p:strVal val="visible"/>
                                      </p:to>
                                    </p:set>
                                    <p:animEffect transition="in" filter="fade">
                                      <p:cBhvr>
                                        <p:cTn id="20" dur="500"/>
                                        <p:tgtEl>
                                          <p:spTgt spid="809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0899">
                                            <p:txEl>
                                              <p:pRg st="6" end="6"/>
                                            </p:txEl>
                                          </p:spTgt>
                                        </p:tgtEl>
                                        <p:attrNameLst>
                                          <p:attrName>style.visibility</p:attrName>
                                        </p:attrNameLst>
                                      </p:cBhvr>
                                      <p:to>
                                        <p:strVal val="visible"/>
                                      </p:to>
                                    </p:set>
                                    <p:animEffect transition="in" filter="fade">
                                      <p:cBhvr>
                                        <p:cTn id="25" dur="500"/>
                                        <p:tgtEl>
                                          <p:spTgt spid="8089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0899">
                                            <p:txEl>
                                              <p:pRg st="7" end="7"/>
                                            </p:txEl>
                                          </p:spTgt>
                                        </p:tgtEl>
                                        <p:attrNameLst>
                                          <p:attrName>style.visibility</p:attrName>
                                        </p:attrNameLst>
                                      </p:cBhvr>
                                      <p:to>
                                        <p:strVal val="visible"/>
                                      </p:to>
                                    </p:set>
                                    <p:animEffect transition="in" filter="fade">
                                      <p:cBhvr>
                                        <p:cTn id="30" dur="500"/>
                                        <p:tgtEl>
                                          <p:spTgt spid="8089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0905"/>
                                        </p:tgtEl>
                                        <p:attrNameLst>
                                          <p:attrName>style.visibility</p:attrName>
                                        </p:attrNameLst>
                                      </p:cBhvr>
                                      <p:to>
                                        <p:strVal val="visible"/>
                                      </p:to>
                                    </p:set>
                                    <p:animEffect transition="in" filter="fade">
                                      <p:cBhvr>
                                        <p:cTn id="35" dur="500"/>
                                        <p:tgtEl>
                                          <p:spTgt spid="8090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906"/>
                                        </p:tgtEl>
                                        <p:attrNameLst>
                                          <p:attrName>style.visibility</p:attrName>
                                        </p:attrNameLst>
                                      </p:cBhvr>
                                      <p:to>
                                        <p:strVal val="visible"/>
                                      </p:to>
                                    </p:set>
                                    <p:animEffect transition="in" filter="fade">
                                      <p:cBhvr>
                                        <p:cTn id="38"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animBg="1"/>
      <p:bldP spid="80903" grpId="0"/>
      <p:bldP spid="809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1923" name="Rectangle 3"/>
              <p:cNvSpPr>
                <a:spLocks noGrp="1" noChangeArrowheads="1"/>
              </p:cNvSpPr>
              <p:nvPr>
                <p:ph sz="quarter" idx="1"/>
              </p:nvPr>
            </p:nvSpPr>
            <p:spPr>
              <a:xfrm>
                <a:off x="381000" y="819150"/>
                <a:ext cx="8229600" cy="3886199"/>
              </a:xfrm>
            </p:spPr>
            <p:txBody>
              <a:bodyPr>
                <a:noAutofit/>
              </a:bodyPr>
              <a:lstStyle/>
              <a:p>
                <a:pPr>
                  <a:lnSpc>
                    <a:spcPct val="120000"/>
                  </a:lnSpc>
                </a:pPr>
                <a:r>
                  <a:rPr lang="en-US" altLang="zh-TW" sz="1400" dirty="0" smtClean="0"/>
                  <a:t>Can characterize visual effect of any spectral distribution by triple (dominant wavelength, excitation purity, luminance):</a:t>
                </a:r>
              </a:p>
              <a:p>
                <a:endParaRPr lang="en-US" altLang="zh-TW" sz="1400" dirty="0" smtClean="0"/>
              </a:p>
              <a:p>
                <a:endParaRPr lang="en-US" altLang="zh-TW" sz="1400" dirty="0" smtClean="0"/>
              </a:p>
              <a:p>
                <a:pPr marL="0" indent="0">
                  <a:buNone/>
                </a:pPr>
                <a:endParaRPr lang="en-US" altLang="zh-TW" sz="1400" dirty="0" smtClean="0"/>
              </a:p>
              <a:p>
                <a:pPr marL="0" indent="0">
                  <a:buNone/>
                </a:pPr>
                <a:endParaRPr lang="en-US" altLang="zh-TW" sz="1400" dirty="0" smtClean="0"/>
              </a:p>
              <a:p>
                <a:r>
                  <a:rPr lang="en-US" altLang="zh-TW" sz="1400" i="1" dirty="0" smtClean="0"/>
                  <a:t>Dominant wavelength:</a:t>
                </a:r>
                <a:r>
                  <a:rPr lang="en-US" altLang="zh-TW" sz="1400" dirty="0" smtClean="0"/>
                  <a:t> hue we see; the spike of energy e2</a:t>
                </a:r>
              </a:p>
              <a:p>
                <a:r>
                  <a:rPr lang="en-US" altLang="zh-TW" sz="1400" i="1" dirty="0" smtClean="0"/>
                  <a:t>Excitation purity:</a:t>
                </a:r>
                <a:r>
                  <a:rPr lang="en-US" altLang="zh-TW" sz="1400" dirty="0" smtClean="0"/>
                  <a:t> “saturation,” ratio of monochromatic light of dominant wavelength</a:t>
                </a:r>
                <a:r>
                  <a:rPr lang="en-US" altLang="zh-TW" sz="1400" dirty="0"/>
                  <a:t> </a:t>
                </a:r>
                <a:r>
                  <a:rPr lang="en-US" altLang="zh-TW" sz="1400" dirty="0" smtClean="0"/>
                  <a:t>to white light</a:t>
                </a:r>
                <a:endParaRPr lang="en-US" altLang="zh-TW" sz="1400" i="1" dirty="0" smtClean="0"/>
              </a:p>
              <a:p>
                <a:r>
                  <a:rPr lang="en-US" altLang="zh-TW" sz="1400" i="1" dirty="0" smtClean="0"/>
                  <a:t>Luminance:</a:t>
                </a:r>
                <a:r>
                  <a:rPr lang="en-US" altLang="zh-TW" sz="1400" dirty="0" smtClean="0"/>
                  <a:t> relates to total energy, proportional  to </a:t>
                </a:r>
                <a14:m>
                  <m:oMath xmlns:m="http://schemas.openxmlformats.org/officeDocument/2006/math">
                    <m:nary>
                      <m:naryPr>
                        <m:limLoc m:val="undOvr"/>
                        <m:subHide m:val="on"/>
                        <m:supHide m:val="on"/>
                        <m:ctrlPr>
                          <a:rPr lang="en-US" altLang="zh-TW" sz="1400" i="1" smtClean="0">
                            <a:latin typeface="Cambria Math"/>
                          </a:rPr>
                        </m:ctrlPr>
                      </m:naryPr>
                      <m:sub/>
                      <m:sup/>
                      <m:e>
                        <m:r>
                          <a:rPr lang="en-US" altLang="zh-TW" sz="1400" b="0" i="1" smtClean="0">
                            <a:latin typeface="Cambria Math"/>
                          </a:rPr>
                          <m:t>𝑖𝑛𝑡𝑒𝑛𝑠𝑖𝑡𝑦</m:t>
                        </m:r>
                        <m:r>
                          <a:rPr lang="en-US" altLang="zh-TW" sz="1400" b="0" i="1" smtClean="0">
                            <a:latin typeface="Cambria Math"/>
                          </a:rPr>
                          <m:t> </m:t>
                        </m:r>
                        <m:r>
                          <a:rPr lang="en-US" altLang="zh-TW" sz="1400" b="0" i="1" smtClean="0">
                            <a:latin typeface="Cambria Math"/>
                          </a:rPr>
                          <m:t>𝑑𝑖𝑠𝑡𝑟𝑖𝑏𝑢𝑡𝑖𝑜𝑛</m:t>
                        </m:r>
                        <m:r>
                          <a:rPr lang="en-US" altLang="zh-TW" sz="1400" b="0" i="1" smtClean="0">
                            <a:latin typeface="Cambria Math"/>
                          </a:rPr>
                          <m:t> ∗</m:t>
                        </m:r>
                        <m:r>
                          <a:rPr lang="en-US" altLang="zh-TW" sz="1400" b="0" i="1" smtClean="0">
                            <a:latin typeface="Cambria Math"/>
                          </a:rPr>
                          <m:t>𝑒𝑦</m:t>
                        </m:r>
                        <m:sSup>
                          <m:sSupPr>
                            <m:ctrlPr>
                              <a:rPr lang="en-US" altLang="zh-TW" sz="1400" b="0" i="1" smtClean="0">
                                <a:latin typeface="Cambria Math"/>
                              </a:rPr>
                            </m:ctrlPr>
                          </m:sSupPr>
                          <m:e>
                            <m:r>
                              <a:rPr lang="en-US" altLang="zh-TW" sz="1400" b="0" i="1" smtClean="0">
                                <a:latin typeface="Cambria Math"/>
                              </a:rPr>
                              <m:t>𝑒</m:t>
                            </m:r>
                          </m:e>
                          <m:sup>
                            <m:r>
                              <a:rPr lang="en-US" altLang="zh-TW" sz="1400" b="0" i="1" smtClean="0">
                                <a:latin typeface="Cambria Math"/>
                              </a:rPr>
                              <m:t>′</m:t>
                            </m:r>
                          </m:sup>
                        </m:sSup>
                        <m:r>
                          <a:rPr lang="en-US" altLang="zh-TW" sz="1400" b="0" i="1" smtClean="0">
                            <a:latin typeface="Cambria Math"/>
                          </a:rPr>
                          <m:t>𝑠</m:t>
                        </m:r>
                        <m:r>
                          <a:rPr lang="en-US" altLang="zh-TW" sz="1400" b="0" i="1" smtClean="0">
                            <a:latin typeface="Cambria Math"/>
                          </a:rPr>
                          <m:t> </m:t>
                        </m:r>
                        <m:r>
                          <a:rPr lang="en-US" altLang="zh-TW" sz="1400" b="0" i="1" smtClean="0">
                            <a:latin typeface="Cambria Math"/>
                          </a:rPr>
                          <m:t>𝑟𝑒𝑠𝑝𝑜𝑛𝑠𝑒</m:t>
                        </m:r>
                        <m:r>
                          <a:rPr lang="en-US" altLang="zh-TW" sz="1400" b="0" i="1" smtClean="0">
                            <a:latin typeface="Cambria Math"/>
                          </a:rPr>
                          <m:t> </m:t>
                        </m:r>
                        <m:r>
                          <a:rPr lang="en-US" altLang="zh-TW" sz="1400" b="0" i="1" smtClean="0">
                            <a:latin typeface="Cambria Math"/>
                          </a:rPr>
                          <m:t>𝑐𝑢𝑟𝑣𝑒</m:t>
                        </m:r>
                      </m:e>
                    </m:nary>
                    <m:r>
                      <a:rPr lang="en-US" altLang="zh-TW" sz="1400" b="0" i="0" smtClean="0">
                        <a:latin typeface="Cambria Math"/>
                      </a:rPr>
                      <m:t> </m:t>
                    </m:r>
                  </m:oMath>
                </a14:m>
                <a:r>
                  <a:rPr lang="en-US" altLang="zh-TW" sz="1400" dirty="0" smtClean="0"/>
                  <a:t> </a:t>
                </a:r>
                <a14:m>
                  <m:oMath xmlns:m="http://schemas.openxmlformats.org/officeDocument/2006/math">
                    <m:d>
                      <m:dPr>
                        <m:ctrlPr>
                          <a:rPr lang="en-US" altLang="zh-TW" sz="1400" i="1">
                            <a:latin typeface="Cambria Math"/>
                          </a:rPr>
                        </m:ctrlPr>
                      </m:dPr>
                      <m:e>
                        <m:r>
                          <m:rPr>
                            <m:nor/>
                          </m:rPr>
                          <a:rPr lang="en-US" altLang="zh-TW" sz="1400">
                            <a:latin typeface="Cambria Math"/>
                          </a:rPr>
                          <m:t>luminous</m:t>
                        </m:r>
                        <m:r>
                          <m:rPr>
                            <m:nor/>
                          </m:rPr>
                          <a:rPr lang="en-US" altLang="zh-TW" sz="1400">
                            <a:latin typeface="Cambria Math"/>
                          </a:rPr>
                          <m:t> </m:t>
                        </m:r>
                        <m:r>
                          <m:rPr>
                            <m:nor/>
                          </m:rPr>
                          <a:rPr lang="en-US" altLang="zh-TW" sz="1400">
                            <a:latin typeface="Cambria Math"/>
                          </a:rPr>
                          <m:t>efficiency</m:t>
                        </m:r>
                        <m:r>
                          <m:rPr>
                            <m:nor/>
                          </m:rPr>
                          <a:rPr lang="en-US" altLang="zh-TW" sz="1400">
                            <a:latin typeface="Cambria Math"/>
                          </a:rPr>
                          <m:t> </m:t>
                        </m:r>
                        <m:r>
                          <m:rPr>
                            <m:nor/>
                          </m:rPr>
                          <a:rPr lang="en-US" altLang="zh-TW" sz="1400">
                            <a:latin typeface="Cambria Math"/>
                          </a:rPr>
                          <m:t>function</m:t>
                        </m:r>
                      </m:e>
                    </m:d>
                    <m:r>
                      <a:rPr lang="en-US" altLang="zh-TW" sz="1400">
                        <a:latin typeface="Cambria Math"/>
                      </a:rPr>
                      <m:t>,</m:t>
                    </m:r>
                  </m:oMath>
                </a14:m>
                <a:r>
                  <a:rPr lang="en-US" altLang="zh-TW" sz="1400" dirty="0" smtClean="0"/>
                  <a:t> depends on both e1 and e2.</a:t>
                </a:r>
              </a:p>
              <a:p>
                <a:r>
                  <a:rPr lang="en-US" altLang="zh-TW" sz="1400" dirty="0" smtClean="0"/>
                  <a:t>Note: </a:t>
                </a:r>
              </a:p>
              <a:p>
                <a:pPr lvl="1"/>
                <a:r>
                  <a:rPr lang="en-US" altLang="zh-TW" sz="1400" dirty="0" smtClean="0"/>
                  <a:t>dominant wavelength of real distribution may not be one with largest amplitude!</a:t>
                </a:r>
              </a:p>
              <a:p>
                <a:pPr lvl="1"/>
                <a:r>
                  <a:rPr lang="en-US" altLang="zh-TW" sz="1400" dirty="0" smtClean="0"/>
                  <a:t>some colors (purple) have no dominant wavelength</a:t>
                </a:r>
                <a:endParaRPr lang="en-US" altLang="zh-TW" sz="1400" dirty="0"/>
              </a:p>
            </p:txBody>
          </p:sp>
        </mc:Choice>
        <mc:Fallback xmlns="">
          <p:sp>
            <p:nvSpPr>
              <p:cNvPr id="81923" name="Rectangle 3"/>
              <p:cNvSpPr>
                <a:spLocks noGrp="1" noRot="1" noChangeAspect="1" noMove="1" noResize="1" noEditPoints="1" noAdjustHandles="1" noChangeArrowheads="1" noChangeShapeType="1" noTextEdit="1"/>
              </p:cNvSpPr>
              <p:nvPr>
                <p:ph sz="quarter" idx="1"/>
              </p:nvPr>
            </p:nvSpPr>
            <p:spPr>
              <a:xfrm>
                <a:off x="381000" y="819150"/>
                <a:ext cx="8229600" cy="3886199"/>
              </a:xfrm>
              <a:blipFill rotWithShape="1">
                <a:blip r:embed="rId3"/>
                <a:stretch>
                  <a:fillRect/>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43</a:t>
            </a:fld>
            <a:r>
              <a:rPr lang="en-US" dirty="0" smtClean="0"/>
              <a:t>/57</a:t>
            </a:r>
            <a:endParaRPr lang="en-US" dirty="0"/>
          </a:p>
        </p:txBody>
      </p:sp>
      <p:sp>
        <p:nvSpPr>
          <p:cNvPr id="46084" name="Rectangle 35"/>
          <p:cNvSpPr>
            <a:spLocks noGrp="1" noChangeArrowheads="1"/>
          </p:cNvSpPr>
          <p:nvPr>
            <p:ph type="title"/>
          </p:nvPr>
        </p:nvSpPr>
        <p:spPr>
          <a:xfrm>
            <a:off x="457200" y="438150"/>
            <a:ext cx="8229600" cy="457200"/>
          </a:xfrm>
        </p:spPr>
        <p:txBody>
          <a:bodyPr>
            <a:normAutofit fontScale="90000"/>
          </a:bodyPr>
          <a:lstStyle/>
          <a:p>
            <a:r>
              <a:rPr lang="en-US" altLang="zh-TW" dirty="0" err="1" smtClean="0"/>
              <a:t>Colorimetry</a:t>
            </a:r>
            <a:r>
              <a:rPr lang="en-US" altLang="zh-TW" dirty="0" smtClean="0"/>
              <a:t> Terms</a:t>
            </a:r>
            <a:endParaRPr lang="zh-TW" altLang="en-US" dirty="0"/>
          </a:p>
        </p:txBody>
      </p:sp>
      <p:grpSp>
        <p:nvGrpSpPr>
          <p:cNvPr id="25" name="Group 24"/>
          <p:cNvGrpSpPr>
            <a:grpSpLocks noChangeAspect="1"/>
          </p:cNvGrpSpPr>
          <p:nvPr/>
        </p:nvGrpSpPr>
        <p:grpSpPr bwMode="auto">
          <a:xfrm>
            <a:off x="1761377" y="1123950"/>
            <a:ext cx="5189635" cy="1351756"/>
            <a:chOff x="383" y="1171"/>
            <a:chExt cx="4679" cy="1625"/>
          </a:xfrm>
        </p:grpSpPr>
        <p:grpSp>
          <p:nvGrpSpPr>
            <p:cNvPr id="26" name="Group 25"/>
            <p:cNvGrpSpPr>
              <a:grpSpLocks/>
            </p:cNvGrpSpPr>
            <p:nvPr/>
          </p:nvGrpSpPr>
          <p:grpSpPr bwMode="auto">
            <a:xfrm>
              <a:off x="383" y="1171"/>
              <a:ext cx="4679" cy="1625"/>
              <a:chOff x="383" y="1171"/>
              <a:chExt cx="4679" cy="1625"/>
            </a:xfrm>
          </p:grpSpPr>
          <p:sp>
            <p:nvSpPr>
              <p:cNvPr id="29" name="Line 12"/>
              <p:cNvSpPr>
                <a:spLocks noChangeShapeType="1"/>
              </p:cNvSpPr>
              <p:nvPr/>
            </p:nvSpPr>
            <p:spPr bwMode="auto">
              <a:xfrm flipV="1">
                <a:off x="1392" y="1179"/>
                <a:ext cx="0" cy="1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0" name="Line 13"/>
              <p:cNvSpPr>
                <a:spLocks noChangeShapeType="1"/>
              </p:cNvSpPr>
              <p:nvPr/>
            </p:nvSpPr>
            <p:spPr bwMode="auto">
              <a:xfrm>
                <a:off x="1200" y="2496"/>
                <a:ext cx="23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1" name="Line 14"/>
              <p:cNvSpPr>
                <a:spLocks noChangeShapeType="1"/>
              </p:cNvSpPr>
              <p:nvPr/>
            </p:nvSpPr>
            <p:spPr bwMode="auto">
              <a:xfrm>
                <a:off x="1392" y="196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2" name="Line 15"/>
              <p:cNvSpPr>
                <a:spLocks noChangeShapeType="1"/>
              </p:cNvSpPr>
              <p:nvPr/>
            </p:nvSpPr>
            <p:spPr bwMode="auto">
              <a:xfrm>
                <a:off x="1392" y="153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3" name="Line 16"/>
              <p:cNvSpPr>
                <a:spLocks noChangeShapeType="1"/>
              </p:cNvSpPr>
              <p:nvPr/>
            </p:nvSpPr>
            <p:spPr bwMode="auto">
              <a:xfrm flipV="1">
                <a:off x="1728" y="1968"/>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4" name="Line 17"/>
              <p:cNvSpPr>
                <a:spLocks noChangeShapeType="1"/>
              </p:cNvSpPr>
              <p:nvPr/>
            </p:nvSpPr>
            <p:spPr bwMode="auto">
              <a:xfrm>
                <a:off x="1728" y="1968"/>
                <a:ext cx="12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5" name="Line 18"/>
              <p:cNvSpPr>
                <a:spLocks noChangeShapeType="1"/>
              </p:cNvSpPr>
              <p:nvPr/>
            </p:nvSpPr>
            <p:spPr bwMode="auto">
              <a:xfrm flipV="1">
                <a:off x="2976" y="1968"/>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6" name="Line 19"/>
              <p:cNvSpPr>
                <a:spLocks noChangeShapeType="1"/>
              </p:cNvSpPr>
              <p:nvPr/>
            </p:nvSpPr>
            <p:spPr bwMode="auto">
              <a:xfrm flipV="1">
                <a:off x="2160" y="1536"/>
                <a:ext cx="0" cy="43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37" name="Text Box 20"/>
              <p:cNvSpPr txBox="1">
                <a:spLocks noChangeArrowheads="1"/>
              </p:cNvSpPr>
              <p:nvPr/>
            </p:nvSpPr>
            <p:spPr bwMode="auto">
              <a:xfrm>
                <a:off x="1146" y="1824"/>
                <a:ext cx="3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i="1" dirty="0">
                    <a:ea typeface="新細明體" pitchFamily="18" charset="-120"/>
                  </a:rPr>
                  <a:t>e</a:t>
                </a:r>
                <a:r>
                  <a:rPr lang="en-US" altLang="zh-TW" sz="1200" i="1" baseline="-25000" dirty="0">
                    <a:ea typeface="新細明體" pitchFamily="18" charset="-120"/>
                  </a:rPr>
                  <a:t>1</a:t>
                </a:r>
              </a:p>
            </p:txBody>
          </p:sp>
          <p:sp>
            <p:nvSpPr>
              <p:cNvPr id="38" name="Text Box 21"/>
              <p:cNvSpPr txBox="1">
                <a:spLocks noChangeArrowheads="1"/>
              </p:cNvSpPr>
              <p:nvPr/>
            </p:nvSpPr>
            <p:spPr bwMode="auto">
              <a:xfrm>
                <a:off x="1146" y="1392"/>
                <a:ext cx="33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i="1" dirty="0">
                    <a:ea typeface="新細明體" pitchFamily="18" charset="-120"/>
                  </a:rPr>
                  <a:t>e</a:t>
                </a:r>
                <a:r>
                  <a:rPr lang="en-US" altLang="zh-TW" sz="1200" i="1" baseline="-25000" dirty="0">
                    <a:ea typeface="新細明體" pitchFamily="18" charset="-120"/>
                  </a:rPr>
                  <a:t>2</a:t>
                </a:r>
              </a:p>
            </p:txBody>
          </p:sp>
          <p:sp>
            <p:nvSpPr>
              <p:cNvPr id="39" name="Text Box 22"/>
              <p:cNvSpPr txBox="1">
                <a:spLocks noChangeArrowheads="1"/>
              </p:cNvSpPr>
              <p:nvPr/>
            </p:nvSpPr>
            <p:spPr bwMode="auto">
              <a:xfrm>
                <a:off x="383" y="1437"/>
                <a:ext cx="768"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b="1" dirty="0">
                    <a:ea typeface="新細明體" pitchFamily="18" charset="-120"/>
                  </a:rPr>
                  <a:t>Energy Density</a:t>
                </a:r>
              </a:p>
            </p:txBody>
          </p:sp>
          <p:sp>
            <p:nvSpPr>
              <p:cNvPr id="40" name="Text Box 23"/>
              <p:cNvSpPr txBox="1">
                <a:spLocks noChangeArrowheads="1"/>
              </p:cNvSpPr>
              <p:nvPr/>
            </p:nvSpPr>
            <p:spPr bwMode="auto">
              <a:xfrm>
                <a:off x="2366" y="1171"/>
                <a:ext cx="2696"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b="1" dirty="0">
                    <a:ea typeface="新細明體" pitchFamily="18" charset="-120"/>
                  </a:rPr>
                  <a:t>Dominant Wavelength</a:t>
                </a:r>
              </a:p>
            </p:txBody>
          </p:sp>
          <p:sp>
            <p:nvSpPr>
              <p:cNvPr id="41" name="Text Box 24"/>
              <p:cNvSpPr txBox="1">
                <a:spLocks noChangeArrowheads="1"/>
              </p:cNvSpPr>
              <p:nvPr/>
            </p:nvSpPr>
            <p:spPr bwMode="auto">
              <a:xfrm>
                <a:off x="1512" y="2463"/>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dirty="0">
                    <a:ea typeface="新細明體" pitchFamily="18" charset="-120"/>
                  </a:rPr>
                  <a:t>400</a:t>
                </a:r>
              </a:p>
            </p:txBody>
          </p:sp>
          <p:sp>
            <p:nvSpPr>
              <p:cNvPr id="42" name="Text Box 25"/>
              <p:cNvSpPr txBox="1">
                <a:spLocks noChangeArrowheads="1"/>
              </p:cNvSpPr>
              <p:nvPr/>
            </p:nvSpPr>
            <p:spPr bwMode="auto">
              <a:xfrm>
                <a:off x="2785" y="2451"/>
                <a:ext cx="43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200" dirty="0">
                    <a:ea typeface="新細明體" pitchFamily="18" charset="-120"/>
                  </a:rPr>
                  <a:t>700</a:t>
                </a:r>
              </a:p>
            </p:txBody>
          </p:sp>
          <p:sp>
            <p:nvSpPr>
              <p:cNvPr id="43" name="Text Box 26"/>
              <p:cNvSpPr txBox="1">
                <a:spLocks noChangeArrowheads="1"/>
              </p:cNvSpPr>
              <p:nvPr/>
            </p:nvSpPr>
            <p:spPr bwMode="auto">
              <a:xfrm>
                <a:off x="1875" y="2452"/>
                <a:ext cx="106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900" dirty="0" err="1" smtClean="0">
                    <a:ea typeface="新細明體" pitchFamily="18" charset="-120"/>
                  </a:rPr>
                  <a:t>Wavelength,nm</a:t>
                </a:r>
                <a:endParaRPr lang="en-US" altLang="zh-TW" sz="900" dirty="0">
                  <a:ea typeface="新細明體" pitchFamily="18" charset="-120"/>
                </a:endParaRPr>
              </a:p>
            </p:txBody>
          </p:sp>
        </p:grpSp>
        <p:sp>
          <p:nvSpPr>
            <p:cNvPr id="27" name="Line 28"/>
            <p:cNvSpPr>
              <a:spLocks noChangeShapeType="1"/>
            </p:cNvSpPr>
            <p:nvPr/>
          </p:nvSpPr>
          <p:spPr bwMode="auto">
            <a:xfrm flipH="1">
              <a:off x="2187" y="1440"/>
              <a:ext cx="415"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8" name="Text Box 29"/>
            <p:cNvSpPr txBox="1">
              <a:spLocks noChangeArrowheads="1"/>
            </p:cNvSpPr>
            <p:nvPr/>
          </p:nvSpPr>
          <p:spPr bwMode="auto">
            <a:xfrm>
              <a:off x="3180" y="1612"/>
              <a:ext cx="1152"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000" b="1" dirty="0">
                  <a:ea typeface="新細明體" pitchFamily="18" charset="-120"/>
                </a:rPr>
                <a:t>Idealized uniform distribution except for </a:t>
              </a:r>
              <a:r>
                <a:rPr lang="en-US" altLang="zh-TW" sz="1000" b="1" i="1" dirty="0">
                  <a:ea typeface="新細明體" pitchFamily="18" charset="-120"/>
                </a:rPr>
                <a:t>e</a:t>
              </a:r>
              <a:r>
                <a:rPr lang="en-US" altLang="zh-TW" sz="1000" b="1" i="1" baseline="-25000" dirty="0">
                  <a:ea typeface="新細明體" pitchFamily="18" charset="-120"/>
                </a:rPr>
                <a:t>2</a:t>
              </a:r>
              <a:endParaRPr lang="en-US" altLang="zh-TW" sz="1000" b="1" baseline="-25000" dirty="0">
                <a:ea typeface="新細明體" pitchFamily="18"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500"/>
                                        <p:tgtEl>
                                          <p:spTgt spid="81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23">
                                            <p:txEl>
                                              <p:pRg st="5" end="5"/>
                                            </p:txEl>
                                          </p:spTgt>
                                        </p:tgtEl>
                                        <p:attrNameLst>
                                          <p:attrName>style.visibility</p:attrName>
                                        </p:attrNameLst>
                                      </p:cBhvr>
                                      <p:to>
                                        <p:strVal val="visible"/>
                                      </p:to>
                                    </p:set>
                                    <p:animEffect transition="in" filter="fade">
                                      <p:cBhvr>
                                        <p:cTn id="12" dur="500"/>
                                        <p:tgtEl>
                                          <p:spTgt spid="8192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23">
                                            <p:txEl>
                                              <p:pRg st="6" end="6"/>
                                            </p:txEl>
                                          </p:spTgt>
                                        </p:tgtEl>
                                        <p:attrNameLst>
                                          <p:attrName>style.visibility</p:attrName>
                                        </p:attrNameLst>
                                      </p:cBhvr>
                                      <p:to>
                                        <p:strVal val="visible"/>
                                      </p:to>
                                    </p:set>
                                    <p:animEffect transition="in" filter="fade">
                                      <p:cBhvr>
                                        <p:cTn id="17" dur="500"/>
                                        <p:tgtEl>
                                          <p:spTgt spid="8192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23">
                                            <p:txEl>
                                              <p:pRg st="7" end="7"/>
                                            </p:txEl>
                                          </p:spTgt>
                                        </p:tgtEl>
                                        <p:attrNameLst>
                                          <p:attrName>style.visibility</p:attrName>
                                        </p:attrNameLst>
                                      </p:cBhvr>
                                      <p:to>
                                        <p:strVal val="visible"/>
                                      </p:to>
                                    </p:set>
                                    <p:animEffect transition="in" filter="fade">
                                      <p:cBhvr>
                                        <p:cTn id="22" dur="500"/>
                                        <p:tgtEl>
                                          <p:spTgt spid="8192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23">
                                            <p:txEl>
                                              <p:pRg st="8" end="8"/>
                                            </p:txEl>
                                          </p:spTgt>
                                        </p:tgtEl>
                                        <p:attrNameLst>
                                          <p:attrName>style.visibility</p:attrName>
                                        </p:attrNameLst>
                                      </p:cBhvr>
                                      <p:to>
                                        <p:strVal val="visible"/>
                                      </p:to>
                                    </p:set>
                                    <p:animEffect transition="in" filter="fade">
                                      <p:cBhvr>
                                        <p:cTn id="27" dur="500"/>
                                        <p:tgtEl>
                                          <p:spTgt spid="8192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923">
                                            <p:txEl>
                                              <p:pRg st="9" end="9"/>
                                            </p:txEl>
                                          </p:spTgt>
                                        </p:tgtEl>
                                        <p:attrNameLst>
                                          <p:attrName>style.visibility</p:attrName>
                                        </p:attrNameLst>
                                      </p:cBhvr>
                                      <p:to>
                                        <p:strVal val="visible"/>
                                      </p:to>
                                    </p:set>
                                    <p:animEffect transition="in" filter="fade">
                                      <p:cBhvr>
                                        <p:cTn id="32" dur="500"/>
                                        <p:tgtEl>
                                          <p:spTgt spid="8192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923">
                                            <p:txEl>
                                              <p:pRg st="10" end="10"/>
                                            </p:txEl>
                                          </p:spTgt>
                                        </p:tgtEl>
                                        <p:attrNameLst>
                                          <p:attrName>style.visibility</p:attrName>
                                        </p:attrNameLst>
                                      </p:cBhvr>
                                      <p:to>
                                        <p:strVal val="visible"/>
                                      </p:to>
                                    </p:set>
                                    <p:animEffect transition="in" filter="fade">
                                      <p:cBhvr>
                                        <p:cTn id="37" dur="500"/>
                                        <p:tgtEl>
                                          <p:spTgt spid="8192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3"/>
          <p:cNvSpPr>
            <a:spLocks noGrp="1" noChangeArrowheads="1"/>
          </p:cNvSpPr>
          <p:nvPr>
            <p:ph sz="quarter" idx="1"/>
          </p:nvPr>
        </p:nvSpPr>
        <p:spPr/>
        <p:txBody>
          <a:bodyPr>
            <a:normAutofit fontScale="85000" lnSpcReduction="20000"/>
          </a:bodyPr>
          <a:lstStyle/>
          <a:p>
            <a:r>
              <a:rPr lang="en-US" altLang="zh-TW" dirty="0" smtClean="0"/>
              <a:t>Receptors in retina (for color matching)</a:t>
            </a:r>
          </a:p>
          <a:p>
            <a:pPr lvl="1"/>
            <a:r>
              <a:rPr lang="en-US" altLang="zh-TW" dirty="0" smtClean="0"/>
              <a:t>Rods, three types of cones (</a:t>
            </a:r>
            <a:r>
              <a:rPr lang="en-US" altLang="zh-TW" dirty="0" err="1" smtClean="0"/>
              <a:t>tristimulus</a:t>
            </a:r>
            <a:r>
              <a:rPr lang="en-US" altLang="zh-TW" dirty="0" smtClean="0"/>
              <a:t> theory)</a:t>
            </a:r>
          </a:p>
          <a:p>
            <a:pPr lvl="1"/>
            <a:r>
              <a:rPr lang="en-US" altLang="zh-TW" dirty="0" smtClean="0"/>
              <a:t>Primary colors (only three used for screen images: approximately (non-spectral) red, green, blue (RGB))</a:t>
            </a:r>
          </a:p>
          <a:p>
            <a:pPr lvl="1"/>
            <a:r>
              <a:rPr lang="en-US" altLang="zh-TW" dirty="0" smtClean="0"/>
              <a:t>Note: receptors each respond to wide range of frequencies, not just spectral primaries</a:t>
            </a:r>
          </a:p>
          <a:p>
            <a:r>
              <a:rPr lang="en-US" altLang="zh-TW" dirty="0" smtClean="0"/>
              <a:t>Opponent channels (for perception)</a:t>
            </a:r>
          </a:p>
          <a:p>
            <a:pPr lvl="1"/>
            <a:r>
              <a:rPr lang="en-US" altLang="zh-TW" dirty="0" smtClean="0"/>
              <a:t>Other cells in retina and neural connections in visual cortex</a:t>
            </a:r>
          </a:p>
          <a:p>
            <a:pPr lvl="1"/>
            <a:r>
              <a:rPr lang="en-US" altLang="zh-TW" dirty="0" smtClean="0"/>
              <a:t>Blue-yellow, red-green, black-white</a:t>
            </a:r>
          </a:p>
          <a:p>
            <a:pPr lvl="1"/>
            <a:r>
              <a:rPr lang="en-US" altLang="zh-TW" dirty="0" smtClean="0"/>
              <a:t>4 psychological color primaries*: red, green, blue, and yellow</a:t>
            </a:r>
          </a:p>
          <a:p>
            <a:r>
              <a:rPr lang="en-US" altLang="zh-TW" dirty="0" smtClean="0"/>
              <a:t>Opponent cells (also for perception)</a:t>
            </a:r>
          </a:p>
          <a:p>
            <a:pPr lvl="1"/>
            <a:r>
              <a:rPr lang="en-US" altLang="zh-TW" dirty="0" smtClean="0"/>
              <a:t>Spatial (context) effects, e.g., simultaneous contrast, lateral inhibition</a:t>
            </a:r>
          </a:p>
          <a:p>
            <a:endParaRPr lang="en-US" altLang="zh-TW" dirty="0" smtClean="0"/>
          </a:p>
          <a:p>
            <a:pPr marL="0" indent="0">
              <a:buNone/>
            </a:pPr>
            <a:r>
              <a:rPr lang="en-US" altLang="zh-TW" dirty="0" smtClean="0"/>
              <a:t>* These colors are called “psychological primaries” because each contains no perceived element of others regardless of intensity.</a:t>
            </a:r>
          </a:p>
          <a:p>
            <a:endParaRPr lang="en-US" altLang="zh-TW" dirty="0" smtClean="0"/>
          </a:p>
          <a:p>
            <a:endParaRPr lang="zh-TW" alt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44</a:t>
            </a:fld>
            <a:r>
              <a:rPr lang="en-US" dirty="0" smtClean="0"/>
              <a:t>/57</a:t>
            </a:r>
            <a:endParaRPr lang="en-US" dirty="0"/>
          </a:p>
        </p:txBody>
      </p:sp>
      <p:sp>
        <p:nvSpPr>
          <p:cNvPr id="47107" name="Rectangle 7"/>
          <p:cNvSpPr>
            <a:spLocks noGrp="1" noChangeArrowheads="1"/>
          </p:cNvSpPr>
          <p:nvPr>
            <p:ph type="title"/>
          </p:nvPr>
        </p:nvSpPr>
        <p:spPr/>
        <p:txBody>
          <a:bodyPr>
            <a:normAutofit fontScale="90000"/>
          </a:bodyPr>
          <a:lstStyle/>
          <a:p>
            <a:r>
              <a:rPr lang="en-US" altLang="zh-TW" smtClean="0"/>
              <a:t>Three Layers of Human Color Perception - Overview</a:t>
            </a: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animEffect transition="in" filter="fade">
                                      <p:cBhvr>
                                        <p:cTn id="7" dur="500"/>
                                        <p:tgtEl>
                                          <p:spTgt spid="97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283">
                                            <p:txEl>
                                              <p:pRg st="1" end="1"/>
                                            </p:txEl>
                                          </p:spTgt>
                                        </p:tgtEl>
                                        <p:attrNameLst>
                                          <p:attrName>style.visibility</p:attrName>
                                        </p:attrNameLst>
                                      </p:cBhvr>
                                      <p:to>
                                        <p:strVal val="visible"/>
                                      </p:to>
                                    </p:set>
                                    <p:animEffect transition="in" filter="fade">
                                      <p:cBhvr>
                                        <p:cTn id="12" dur="500"/>
                                        <p:tgtEl>
                                          <p:spTgt spid="97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283">
                                            <p:txEl>
                                              <p:pRg st="2" end="2"/>
                                            </p:txEl>
                                          </p:spTgt>
                                        </p:tgtEl>
                                        <p:attrNameLst>
                                          <p:attrName>style.visibility</p:attrName>
                                        </p:attrNameLst>
                                      </p:cBhvr>
                                      <p:to>
                                        <p:strVal val="visible"/>
                                      </p:to>
                                    </p:set>
                                    <p:animEffect transition="in" filter="fade">
                                      <p:cBhvr>
                                        <p:cTn id="17" dur="500"/>
                                        <p:tgtEl>
                                          <p:spTgt spid="97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283">
                                            <p:txEl>
                                              <p:pRg st="3" end="3"/>
                                            </p:txEl>
                                          </p:spTgt>
                                        </p:tgtEl>
                                        <p:attrNameLst>
                                          <p:attrName>style.visibility</p:attrName>
                                        </p:attrNameLst>
                                      </p:cBhvr>
                                      <p:to>
                                        <p:strVal val="visible"/>
                                      </p:to>
                                    </p:set>
                                    <p:animEffect transition="in" filter="fade">
                                      <p:cBhvr>
                                        <p:cTn id="22" dur="500"/>
                                        <p:tgtEl>
                                          <p:spTgt spid="972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283">
                                            <p:txEl>
                                              <p:pRg st="4" end="4"/>
                                            </p:txEl>
                                          </p:spTgt>
                                        </p:tgtEl>
                                        <p:attrNameLst>
                                          <p:attrName>style.visibility</p:attrName>
                                        </p:attrNameLst>
                                      </p:cBhvr>
                                      <p:to>
                                        <p:strVal val="visible"/>
                                      </p:to>
                                    </p:set>
                                    <p:animEffect transition="in" filter="fade">
                                      <p:cBhvr>
                                        <p:cTn id="27" dur="500"/>
                                        <p:tgtEl>
                                          <p:spTgt spid="972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283">
                                            <p:txEl>
                                              <p:pRg st="5" end="5"/>
                                            </p:txEl>
                                          </p:spTgt>
                                        </p:tgtEl>
                                        <p:attrNameLst>
                                          <p:attrName>style.visibility</p:attrName>
                                        </p:attrNameLst>
                                      </p:cBhvr>
                                      <p:to>
                                        <p:strVal val="visible"/>
                                      </p:to>
                                    </p:set>
                                    <p:animEffect transition="in" filter="fade">
                                      <p:cBhvr>
                                        <p:cTn id="32" dur="500"/>
                                        <p:tgtEl>
                                          <p:spTgt spid="972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283">
                                            <p:txEl>
                                              <p:pRg st="6" end="6"/>
                                            </p:txEl>
                                          </p:spTgt>
                                        </p:tgtEl>
                                        <p:attrNameLst>
                                          <p:attrName>style.visibility</p:attrName>
                                        </p:attrNameLst>
                                      </p:cBhvr>
                                      <p:to>
                                        <p:strVal val="visible"/>
                                      </p:to>
                                    </p:set>
                                    <p:animEffect transition="in" filter="fade">
                                      <p:cBhvr>
                                        <p:cTn id="37" dur="500"/>
                                        <p:tgtEl>
                                          <p:spTgt spid="9728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283">
                                            <p:txEl>
                                              <p:pRg st="7" end="7"/>
                                            </p:txEl>
                                          </p:spTgt>
                                        </p:tgtEl>
                                        <p:attrNameLst>
                                          <p:attrName>style.visibility</p:attrName>
                                        </p:attrNameLst>
                                      </p:cBhvr>
                                      <p:to>
                                        <p:strVal val="visible"/>
                                      </p:to>
                                    </p:set>
                                    <p:animEffect transition="in" filter="fade">
                                      <p:cBhvr>
                                        <p:cTn id="42" dur="500"/>
                                        <p:tgtEl>
                                          <p:spTgt spid="97283">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97283">
                                            <p:txEl>
                                              <p:pRg st="11" end="11"/>
                                            </p:txEl>
                                          </p:spTgt>
                                        </p:tgtEl>
                                        <p:attrNameLst>
                                          <p:attrName>style.visibility</p:attrName>
                                        </p:attrNameLst>
                                      </p:cBhvr>
                                      <p:to>
                                        <p:strVal val="visible"/>
                                      </p:to>
                                    </p:set>
                                    <p:animEffect transition="in" filter="fade">
                                      <p:cBhvr>
                                        <p:cTn id="45" dur="500"/>
                                        <p:tgtEl>
                                          <p:spTgt spid="9728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7283">
                                            <p:txEl>
                                              <p:pRg st="8" end="8"/>
                                            </p:txEl>
                                          </p:spTgt>
                                        </p:tgtEl>
                                        <p:attrNameLst>
                                          <p:attrName>style.visibility</p:attrName>
                                        </p:attrNameLst>
                                      </p:cBhvr>
                                      <p:to>
                                        <p:strVal val="visible"/>
                                      </p:to>
                                    </p:set>
                                    <p:animEffect transition="in" filter="fade">
                                      <p:cBhvr>
                                        <p:cTn id="50" dur="500"/>
                                        <p:tgtEl>
                                          <p:spTgt spid="9728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7283">
                                            <p:txEl>
                                              <p:pRg st="9" end="9"/>
                                            </p:txEl>
                                          </p:spTgt>
                                        </p:tgtEl>
                                        <p:attrNameLst>
                                          <p:attrName>style.visibility</p:attrName>
                                        </p:attrNameLst>
                                      </p:cBhvr>
                                      <p:to>
                                        <p:strVal val="visible"/>
                                      </p:to>
                                    </p:set>
                                    <p:animEffect transition="in" filter="fade">
                                      <p:cBhvr>
                                        <p:cTn id="55" dur="500"/>
                                        <p:tgtEl>
                                          <p:spTgt spid="972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sz="quarter" idx="1"/>
          </p:nvPr>
        </p:nvSpPr>
        <p:spPr/>
        <p:txBody>
          <a:bodyPr>
            <a:noAutofit/>
          </a:bodyPr>
          <a:lstStyle/>
          <a:p>
            <a:r>
              <a:rPr lang="en-US" altLang="zh-TW" sz="1600" dirty="0" smtClean="0"/>
              <a:t>Receptors contain </a:t>
            </a:r>
            <a:r>
              <a:rPr lang="en-US" altLang="zh-TW" sz="1600" dirty="0" err="1" smtClean="0"/>
              <a:t>photopigments</a:t>
            </a:r>
            <a:r>
              <a:rPr lang="en-US" altLang="zh-TW" sz="1600" dirty="0" smtClean="0"/>
              <a:t> that produce electro-chemical response</a:t>
            </a:r>
          </a:p>
          <a:p>
            <a:r>
              <a:rPr lang="en-US" altLang="zh-TW" sz="1600" b="1" dirty="0" smtClean="0"/>
              <a:t>Rods</a:t>
            </a:r>
            <a:r>
              <a:rPr lang="en-US" altLang="zh-TW" sz="1600" dirty="0" smtClean="0"/>
              <a:t> (</a:t>
            </a:r>
            <a:r>
              <a:rPr lang="en-US" altLang="zh-TW" sz="1600" dirty="0" err="1" smtClean="0"/>
              <a:t>scotopic</a:t>
            </a:r>
            <a:r>
              <a:rPr lang="en-US" altLang="zh-TW" sz="1600" dirty="0" smtClean="0"/>
              <a:t>): only see grays, work in low-light/night conditions, mostly in periphery</a:t>
            </a:r>
          </a:p>
          <a:p>
            <a:r>
              <a:rPr lang="en-US" altLang="zh-TW" sz="1600" b="1" dirty="0" smtClean="0"/>
              <a:t>Cones</a:t>
            </a:r>
            <a:r>
              <a:rPr lang="en-US" altLang="zh-TW" sz="1600" dirty="0" smtClean="0"/>
              <a:t> (</a:t>
            </a:r>
            <a:r>
              <a:rPr lang="en-US" altLang="zh-TW" sz="1600" dirty="0" err="1" smtClean="0"/>
              <a:t>photopic</a:t>
            </a:r>
            <a:r>
              <a:rPr lang="en-US" altLang="zh-TW" sz="1600" dirty="0" smtClean="0"/>
              <a:t>): respond to different wavelengths to produce color sensations, work in bright light, densely packed near center of retina (fovea), fewer in periphery</a:t>
            </a:r>
          </a:p>
          <a:p>
            <a:r>
              <a:rPr lang="en-US" altLang="zh-TW" sz="1600" b="1" dirty="0" smtClean="0"/>
              <a:t>Young-Helmholtz </a:t>
            </a:r>
            <a:r>
              <a:rPr lang="en-US" altLang="zh-TW" sz="1600" b="1" dirty="0" err="1" smtClean="0"/>
              <a:t>tristimulus</a:t>
            </a:r>
            <a:r>
              <a:rPr lang="en-US" altLang="zh-TW" sz="1600" b="1" dirty="0" smtClean="0"/>
              <a:t> theory</a:t>
            </a:r>
            <a:r>
              <a:rPr lang="en-US" altLang="zh-TW" sz="1600" b="1" baseline="30000" dirty="0" smtClean="0"/>
              <a:t>1</a:t>
            </a:r>
            <a:r>
              <a:rPr lang="en-US" altLang="zh-TW" sz="1600" dirty="0" smtClean="0"/>
              <a:t>: 3 cone types in the eye, each of which is most sensitive to a particular range of visible light, with roughly a normal distribution  </a:t>
            </a:r>
          </a:p>
          <a:p>
            <a:r>
              <a:rPr lang="en-US" altLang="zh-TW" sz="1600" dirty="0" smtClean="0"/>
              <a:t>Three receptor types can produce a gamut of colors that are contained in a 3-space of hue, saturation and value (lightness/brightness)</a:t>
            </a:r>
          </a:p>
          <a:p>
            <a:r>
              <a:rPr lang="en-US" altLang="zh-TW" sz="1600" dirty="0" smtClean="0"/>
              <a:t>To avoid overly literal interpretation of R,G, B</a:t>
            </a:r>
            <a:r>
              <a:rPr lang="en-US" altLang="zh-TW" sz="1600" dirty="0"/>
              <a:t>, </a:t>
            </a:r>
            <a:r>
              <a:rPr lang="en-US" altLang="zh-TW" sz="1600" dirty="0" smtClean="0"/>
              <a:t>perceptual psychologists often use S (short), I (intermediate), L (long) as a measure of wavelength instead</a:t>
            </a:r>
          </a:p>
          <a:p>
            <a:endParaRPr lang="en-US" altLang="zh-TW" sz="1600" dirty="0"/>
          </a:p>
        </p:txBody>
      </p:sp>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45</a:t>
            </a:fld>
            <a:r>
              <a:rPr lang="en-US" dirty="0" smtClean="0"/>
              <a:t>/57</a:t>
            </a:r>
            <a:endParaRPr lang="en-US" dirty="0"/>
          </a:p>
        </p:txBody>
      </p:sp>
      <p:sp>
        <p:nvSpPr>
          <p:cNvPr id="3" name="Title 2"/>
          <p:cNvSpPr>
            <a:spLocks noGrp="1"/>
          </p:cNvSpPr>
          <p:nvPr>
            <p:ph type="title"/>
          </p:nvPr>
        </p:nvSpPr>
        <p:spPr>
          <a:xfrm>
            <a:off x="422787" y="514350"/>
            <a:ext cx="8229600" cy="457200"/>
          </a:xfrm>
        </p:spPr>
        <p:txBody>
          <a:bodyPr>
            <a:normAutofit fontScale="90000"/>
          </a:bodyPr>
          <a:lstStyle/>
          <a:p>
            <a:r>
              <a:rPr lang="en-US" altLang="zh-TW" dirty="0">
                <a:solidFill>
                  <a:srgbClr val="A50021"/>
                </a:solidFill>
                <a:ea typeface="新細明體" charset="-120"/>
                <a:cs typeface="新細明體" charset="-120"/>
              </a:rPr>
              <a:t>Receptors in </a:t>
            </a:r>
            <a:r>
              <a:rPr lang="en-US" altLang="zh-TW" dirty="0" smtClean="0">
                <a:solidFill>
                  <a:srgbClr val="A50021"/>
                </a:solidFill>
                <a:ea typeface="新細明體" charset="-120"/>
                <a:cs typeface="新細明體" charset="-120"/>
              </a:rPr>
              <a:t>Retina</a:t>
            </a:r>
            <a:endParaRPr lang="en-US" dirty="0"/>
          </a:p>
        </p:txBody>
      </p:sp>
      <p:sp>
        <p:nvSpPr>
          <p:cNvPr id="82950" name="Text Box 6"/>
          <p:cNvSpPr txBox="1">
            <a:spLocks noChangeArrowheads="1"/>
          </p:cNvSpPr>
          <p:nvPr/>
        </p:nvSpPr>
        <p:spPr bwMode="auto">
          <a:xfrm>
            <a:off x="685800" y="4062829"/>
            <a:ext cx="8382000" cy="646331"/>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200" b="1" baseline="30000" dirty="0">
                <a:ea typeface="新細明體" charset="-120"/>
                <a:cs typeface="新細明體" charset="-120"/>
              </a:rPr>
              <a:t>1</a:t>
            </a:r>
            <a:r>
              <a:rPr lang="en-US" altLang="zh-TW" sz="1200" b="1" dirty="0">
                <a:ea typeface="新細明體" charset="-120"/>
                <a:cs typeface="新細明體" charset="-120"/>
              </a:rPr>
              <a:t>Thomas Young proposed idea of three receptors in 1801. Hermann von Helmholtz looked at theory from a quantitative basis in 1866. Although they did not work </a:t>
            </a:r>
            <a:r>
              <a:rPr lang="en-US" altLang="zh-TW" sz="1200" b="1" dirty="0" smtClean="0">
                <a:ea typeface="新細明體" charset="-120"/>
                <a:cs typeface="新細明體" charset="-120"/>
              </a:rPr>
              <a:t>together, the theory </a:t>
            </a:r>
            <a:r>
              <a:rPr lang="en-US" altLang="zh-TW" sz="1200" b="1" dirty="0">
                <a:ea typeface="新細明體" charset="-120"/>
                <a:cs typeface="新細明體" charset="-120"/>
              </a:rPr>
              <a:t>is called </a:t>
            </a:r>
            <a:r>
              <a:rPr lang="en-US" altLang="zh-TW" sz="1200" b="1" dirty="0" smtClean="0">
                <a:ea typeface="新細明體" charset="-120"/>
                <a:cs typeface="新細明體" charset="-120"/>
              </a:rPr>
              <a:t> the Young-Helmholtz </a:t>
            </a:r>
            <a:r>
              <a:rPr lang="en-US" altLang="zh-TW" sz="1200" b="1" dirty="0">
                <a:ea typeface="新細明體" charset="-120"/>
                <a:cs typeface="新細明體" charset="-120"/>
              </a:rPr>
              <a:t>theory since they arrived at same 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fade">
                                      <p:cBhvr>
                                        <p:cTn id="7" dur="500"/>
                                        <p:tgtEl>
                                          <p:spTgt spid="82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947">
                                            <p:txEl>
                                              <p:pRg st="1" end="1"/>
                                            </p:txEl>
                                          </p:spTgt>
                                        </p:tgtEl>
                                        <p:attrNameLst>
                                          <p:attrName>style.visibility</p:attrName>
                                        </p:attrNameLst>
                                      </p:cBhvr>
                                      <p:to>
                                        <p:strVal val="visible"/>
                                      </p:to>
                                    </p:set>
                                    <p:animEffect transition="in" filter="fade">
                                      <p:cBhvr>
                                        <p:cTn id="12" dur="500"/>
                                        <p:tgtEl>
                                          <p:spTgt spid="829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47">
                                            <p:txEl>
                                              <p:pRg st="2" end="2"/>
                                            </p:txEl>
                                          </p:spTgt>
                                        </p:tgtEl>
                                        <p:attrNameLst>
                                          <p:attrName>style.visibility</p:attrName>
                                        </p:attrNameLst>
                                      </p:cBhvr>
                                      <p:to>
                                        <p:strVal val="visible"/>
                                      </p:to>
                                    </p:set>
                                    <p:animEffect transition="in" filter="fade">
                                      <p:cBhvr>
                                        <p:cTn id="17" dur="500"/>
                                        <p:tgtEl>
                                          <p:spTgt spid="829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947">
                                            <p:txEl>
                                              <p:pRg st="3" end="3"/>
                                            </p:txEl>
                                          </p:spTgt>
                                        </p:tgtEl>
                                        <p:attrNameLst>
                                          <p:attrName>style.visibility</p:attrName>
                                        </p:attrNameLst>
                                      </p:cBhvr>
                                      <p:to>
                                        <p:strVal val="visible"/>
                                      </p:to>
                                    </p:set>
                                    <p:animEffect transition="in" filter="fade">
                                      <p:cBhvr>
                                        <p:cTn id="22" dur="500"/>
                                        <p:tgtEl>
                                          <p:spTgt spid="829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2947">
                                            <p:txEl>
                                              <p:pRg st="4" end="4"/>
                                            </p:txEl>
                                          </p:spTgt>
                                        </p:tgtEl>
                                        <p:attrNameLst>
                                          <p:attrName>style.visibility</p:attrName>
                                        </p:attrNameLst>
                                      </p:cBhvr>
                                      <p:to>
                                        <p:strVal val="visible"/>
                                      </p:to>
                                    </p:set>
                                    <p:animEffect transition="in" filter="fade">
                                      <p:cBhvr>
                                        <p:cTn id="27" dur="500"/>
                                        <p:tgtEl>
                                          <p:spTgt spid="82947">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2950"/>
                                        </p:tgtEl>
                                        <p:attrNameLst>
                                          <p:attrName>style.visibility</p:attrName>
                                        </p:attrNameLst>
                                      </p:cBhvr>
                                      <p:to>
                                        <p:strVal val="visible"/>
                                      </p:to>
                                    </p:set>
                                    <p:animEffect transition="in" filter="fade">
                                      <p:cBhvr>
                                        <p:cTn id="30" dur="500"/>
                                        <p:tgtEl>
                                          <p:spTgt spid="829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2947">
                                            <p:txEl>
                                              <p:pRg st="5" end="5"/>
                                            </p:txEl>
                                          </p:spTgt>
                                        </p:tgtEl>
                                        <p:attrNameLst>
                                          <p:attrName>style.visibility</p:attrName>
                                        </p:attrNameLst>
                                      </p:cBhvr>
                                      <p:to>
                                        <p:strVal val="visible"/>
                                      </p:to>
                                    </p:set>
                                    <p:animEffect transition="in" filter="fade">
                                      <p:cBhvr>
                                        <p:cTn id="35" dur="500"/>
                                        <p:tgtEl>
                                          <p:spTgt spid="82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sz="quarter" idx="1"/>
          </p:nvPr>
        </p:nvSpPr>
        <p:spPr>
          <a:xfrm>
            <a:off x="304800" y="891740"/>
            <a:ext cx="2667000" cy="3323801"/>
          </a:xfrm>
        </p:spPr>
        <p:txBody>
          <a:bodyPr>
            <a:normAutofit fontScale="70000" lnSpcReduction="20000"/>
          </a:bodyPr>
          <a:lstStyle/>
          <a:p>
            <a:pPr marL="0" indent="0">
              <a:buNone/>
            </a:pPr>
            <a:endParaRPr lang="en-US" altLang="zh-TW" dirty="0" smtClean="0"/>
          </a:p>
          <a:p>
            <a:r>
              <a:rPr lang="en-US" altLang="zh-TW" sz="2200" dirty="0" err="1" smtClean="0"/>
              <a:t>Tristimulus</a:t>
            </a:r>
            <a:r>
              <a:rPr lang="en-US" altLang="zh-TW" sz="2200" dirty="0" smtClean="0"/>
              <a:t> theory does not explain subjective color perception, e.g., not many colors look like predictable mixtures of RGB  (violet looks like red and blue, but what about yellow?)   </a:t>
            </a:r>
          </a:p>
          <a:p>
            <a:r>
              <a:rPr lang="en-US" altLang="zh-TW" sz="2200" dirty="0" smtClean="0"/>
              <a:t>The luminous efficiency function on right is the sum of the three spectral response functions on the left and gives the total response of the eye to each wavelength</a:t>
            </a:r>
          </a:p>
          <a:p>
            <a:endParaRPr lang="en-US" altLang="zh-TW" sz="2200" dirty="0" smtClean="0"/>
          </a:p>
          <a:p>
            <a:endParaRPr lang="en-US" altLang="zh-TW" dirty="0"/>
          </a:p>
        </p:txBody>
      </p:sp>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46</a:t>
            </a:fld>
            <a:r>
              <a:rPr lang="en-US" dirty="0" smtClean="0"/>
              <a:t>/57</a:t>
            </a:r>
            <a:endParaRPr lang="en-US" dirty="0"/>
          </a:p>
        </p:txBody>
      </p:sp>
      <p:sp>
        <p:nvSpPr>
          <p:cNvPr id="3" name="Title 2"/>
          <p:cNvSpPr>
            <a:spLocks noGrp="1"/>
          </p:cNvSpPr>
          <p:nvPr>
            <p:ph type="title"/>
          </p:nvPr>
        </p:nvSpPr>
        <p:spPr/>
        <p:txBody>
          <a:bodyPr>
            <a:normAutofit fontScale="90000"/>
          </a:bodyPr>
          <a:lstStyle/>
          <a:p>
            <a:r>
              <a:rPr lang="en-US" altLang="zh-TW" dirty="0" err="1">
                <a:solidFill>
                  <a:srgbClr val="A50021"/>
                </a:solidFill>
                <a:ea typeface="新細明體" charset="-120"/>
                <a:cs typeface="新細明體" charset="-120"/>
              </a:rPr>
              <a:t>Tristimulus</a:t>
            </a:r>
            <a:r>
              <a:rPr lang="en-US" altLang="zh-TW" dirty="0">
                <a:solidFill>
                  <a:srgbClr val="A50021"/>
                </a:solidFill>
                <a:ea typeface="新細明體" charset="-120"/>
                <a:cs typeface="新細明體" charset="-120"/>
              </a:rPr>
              <a:t> </a:t>
            </a:r>
            <a:r>
              <a:rPr lang="en-US" altLang="zh-TW" dirty="0" smtClean="0">
                <a:solidFill>
                  <a:srgbClr val="A50021"/>
                </a:solidFill>
                <a:ea typeface="新細明體" charset="-120"/>
                <a:cs typeface="新細明體" charset="-120"/>
              </a:rPr>
              <a:t>Theory</a:t>
            </a:r>
            <a:endParaRPr lang="en-US" dirty="0"/>
          </a:p>
        </p:txBody>
      </p:sp>
      <p:pic>
        <p:nvPicPr>
          <p:cNvPr id="13" name="Picture 12" descr="fig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105273"/>
            <a:ext cx="2849880" cy="337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fig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646" y="1643769"/>
            <a:ext cx="2832354" cy="2894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gray">
          <a:xfrm>
            <a:off x="5982037" y="3998769"/>
            <a:ext cx="136486" cy="2167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6" name="Rectangle 15"/>
          <p:cNvSpPr>
            <a:spLocks noChangeArrowheads="1"/>
          </p:cNvSpPr>
          <p:nvPr/>
        </p:nvSpPr>
        <p:spPr bwMode="gray">
          <a:xfrm>
            <a:off x="9007514" y="3943350"/>
            <a:ext cx="136486" cy="21677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717" y="3998769"/>
            <a:ext cx="196806" cy="250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361950" y="4070786"/>
            <a:ext cx="3200400" cy="707886"/>
          </a:xfrm>
          <a:prstGeom prst="rect">
            <a:avLst/>
          </a:prstGeom>
        </p:spPr>
        <p:txBody>
          <a:bodyPr wrap="square">
            <a:spAutoFit/>
          </a:bodyPr>
          <a:lstStyle/>
          <a:p>
            <a:r>
              <a:rPr lang="en-US" altLang="zh-TW" sz="1000" dirty="0"/>
              <a:t>Triple Cell Response </a:t>
            </a:r>
            <a:r>
              <a:rPr lang="en-US" altLang="zh-TW" sz="1000" dirty="0" smtClean="0"/>
              <a:t>Applet </a:t>
            </a:r>
            <a:r>
              <a:rPr lang="en-US" altLang="zh-TW" sz="1000" dirty="0" smtClean="0">
                <a:hlinkClick r:id="rId6"/>
              </a:rPr>
              <a:t>http</a:t>
            </a:r>
            <a:r>
              <a:rPr lang="en-US" altLang="zh-TW" sz="1000" dirty="0">
                <a:hlinkClick r:id="rId6"/>
              </a:rPr>
              <a:t>://www.cs.brown.edu/exploratories/freeSoftware/repository/edu/brown/cs/exploratories/applets/spectrum/triple_cell_response_guide.html</a:t>
            </a:r>
            <a:endParaRPr lang="en-US" altLang="zh-TW" sz="1000" dirty="0"/>
          </a:p>
        </p:txBody>
      </p:sp>
      <p:sp>
        <p:nvSpPr>
          <p:cNvPr id="4" name="TextBox 3"/>
          <p:cNvSpPr txBox="1"/>
          <p:nvPr/>
        </p:nvSpPr>
        <p:spPr>
          <a:xfrm>
            <a:off x="3880052" y="891740"/>
            <a:ext cx="2301336" cy="307777"/>
          </a:xfrm>
          <a:prstGeom prst="rect">
            <a:avLst/>
          </a:prstGeom>
          <a:noFill/>
        </p:spPr>
        <p:txBody>
          <a:bodyPr wrap="none" rtlCol="0">
            <a:spAutoFit/>
          </a:bodyPr>
          <a:lstStyle/>
          <a:p>
            <a:r>
              <a:rPr lang="en-US" sz="1400" dirty="0" smtClean="0"/>
              <a:t>Spectral response functions</a:t>
            </a:r>
            <a:endParaRPr lang="en-US" sz="1400" dirty="0"/>
          </a:p>
        </p:txBody>
      </p:sp>
      <p:sp>
        <p:nvSpPr>
          <p:cNvPr id="18" name="TextBox 17"/>
          <p:cNvSpPr txBox="1"/>
          <p:nvPr/>
        </p:nvSpPr>
        <p:spPr>
          <a:xfrm>
            <a:off x="6750303" y="1489880"/>
            <a:ext cx="2403222" cy="307777"/>
          </a:xfrm>
          <a:prstGeom prst="rect">
            <a:avLst/>
          </a:prstGeom>
          <a:noFill/>
        </p:spPr>
        <p:txBody>
          <a:bodyPr wrap="none" rtlCol="0">
            <a:spAutoFit/>
          </a:bodyPr>
          <a:lstStyle/>
          <a:p>
            <a:r>
              <a:rPr lang="en-US" sz="1400" dirty="0" smtClean="0"/>
              <a:t>Luminous efficiency function</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971">
                                            <p:txEl>
                                              <p:pRg st="1" end="1"/>
                                            </p:txEl>
                                          </p:spTgt>
                                        </p:tgtEl>
                                        <p:attrNameLst>
                                          <p:attrName>style.visibility</p:attrName>
                                        </p:attrNameLst>
                                      </p:cBhvr>
                                      <p:to>
                                        <p:strVal val="visible"/>
                                      </p:to>
                                    </p:set>
                                    <p:animEffect transition="in" filter="fade">
                                      <p:cBhvr>
                                        <p:cTn id="7" dur="500"/>
                                        <p:tgtEl>
                                          <p:spTgt spid="839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fade">
                                      <p:cBhvr>
                                        <p:cTn id="12" dur="500"/>
                                        <p:tgtEl>
                                          <p:spTgt spid="839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sz="quarter" idx="1"/>
          </p:nvPr>
        </p:nvSpPr>
        <p:spPr>
          <a:xfrm>
            <a:off x="457200" y="971550"/>
            <a:ext cx="8229600" cy="3600450"/>
          </a:xfrm>
        </p:spPr>
        <p:txBody>
          <a:bodyPr>
            <a:normAutofit/>
          </a:bodyPr>
          <a:lstStyle/>
          <a:p>
            <a:r>
              <a:rPr lang="en-US" altLang="zh-TW" sz="1200" dirty="0" smtClean="0"/>
              <a:t>Additional neural processing</a:t>
            </a:r>
          </a:p>
          <a:p>
            <a:pPr lvl="1"/>
            <a:r>
              <a:rPr lang="en-US" altLang="zh-TW" sz="1200" dirty="0" smtClean="0"/>
              <a:t>Three receptor elements have excitatory and inhibitory connections with neurons higher up that correspond to opponent processes</a:t>
            </a:r>
          </a:p>
          <a:p>
            <a:pPr lvl="1"/>
            <a:r>
              <a:rPr lang="en-US" altLang="zh-TW" sz="1200" dirty="0"/>
              <a:t>O</a:t>
            </a:r>
            <a:r>
              <a:rPr lang="en-US" altLang="zh-TW" sz="1200" dirty="0" smtClean="0"/>
              <a:t>ne pole is activated by excitation, the other by inhibition</a:t>
            </a:r>
          </a:p>
          <a:p>
            <a:r>
              <a:rPr lang="en-US" altLang="zh-TW" sz="1200" dirty="0" smtClean="0"/>
              <a:t>All colors can be described in terms of 4 “psychological color primaries” R, G, B, and Y</a:t>
            </a:r>
          </a:p>
          <a:p>
            <a:r>
              <a:rPr lang="en-US" altLang="zh-TW" sz="1200" dirty="0" smtClean="0"/>
              <a:t>However, a color is never reddish-greenish or bluish-yellowish: idea of two “antagonistic” opponent color channels, red-green and yellow-blue</a:t>
            </a:r>
            <a:endParaRPr lang="en-US" altLang="zh-TW" sz="12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47</a:t>
            </a:fld>
            <a:r>
              <a:rPr lang="en-US" dirty="0" smtClean="0"/>
              <a:t>/57</a:t>
            </a:r>
            <a:endParaRPr lang="en-US" dirty="0"/>
          </a:p>
        </p:txBody>
      </p:sp>
      <p:sp>
        <p:nvSpPr>
          <p:cNvPr id="49162" name="Rectangle 72"/>
          <p:cNvSpPr>
            <a:spLocks noGrp="1" noChangeArrowheads="1"/>
          </p:cNvSpPr>
          <p:nvPr>
            <p:ph type="title"/>
          </p:nvPr>
        </p:nvSpPr>
        <p:spPr/>
        <p:txBody>
          <a:bodyPr>
            <a:normAutofit fontScale="90000"/>
          </a:bodyPr>
          <a:lstStyle/>
          <a:p>
            <a:r>
              <a:rPr lang="en-US" altLang="zh-TW" smtClean="0"/>
              <a:t>Hering’s Chromatic Opponent Channels</a:t>
            </a:r>
            <a:endParaRPr lang="zh-TW" altLang="en-US"/>
          </a:p>
        </p:txBody>
      </p:sp>
      <p:sp>
        <p:nvSpPr>
          <p:cNvPr id="49156" name="Text Box 12"/>
          <p:cNvSpPr txBox="1">
            <a:spLocks noChangeArrowheads="1"/>
          </p:cNvSpPr>
          <p:nvPr/>
        </p:nvSpPr>
        <p:spPr bwMode="auto">
          <a:xfrm>
            <a:off x="914400" y="4214813"/>
            <a:ext cx="2235200" cy="461665"/>
          </a:xfrm>
          <a:prstGeom prst="rect">
            <a:avLst/>
          </a:prstGeom>
          <a:noFill/>
          <a:ln w="9525">
            <a:noFill/>
            <a:miter lim="800000"/>
            <a:headEnd/>
            <a:tailEnd/>
          </a:ln>
        </p:spPr>
        <p:txBody>
          <a:bodyPr>
            <a:prstTxWarp prst="textNoShape">
              <a:avLst/>
            </a:prstTxWarp>
            <a:spAutoFit/>
          </a:bodyPr>
          <a:lstStyle/>
          <a:p>
            <a:pPr>
              <a:spcBef>
                <a:spcPct val="50000"/>
              </a:spcBef>
            </a:pPr>
            <a:endParaRPr lang="zh-TW" altLang="en-US" sz="2400">
              <a:ea typeface="新細明體" charset="-120"/>
              <a:cs typeface="新細明體" charset="-120"/>
            </a:endParaRPr>
          </a:p>
        </p:txBody>
      </p:sp>
      <p:pic>
        <p:nvPicPr>
          <p:cNvPr id="38" name="Picture 37" descr="fig5"/>
          <p:cNvPicPr>
            <a:picLocks noChangeAspect="1" noChangeArrowheads="1"/>
          </p:cNvPicPr>
          <p:nvPr/>
        </p:nvPicPr>
        <p:blipFill>
          <a:blip r:embed="rId3">
            <a:lum bright="30000" contrast="48000"/>
            <a:extLst>
              <a:ext uri="{28A0092B-C50C-407E-A947-70E740481C1C}">
                <a14:useLocalDpi xmlns:a14="http://schemas.microsoft.com/office/drawing/2010/main" val="0"/>
              </a:ext>
            </a:extLst>
          </a:blip>
          <a:srcRect t="3044" b="42151"/>
          <a:stretch>
            <a:fillRect/>
          </a:stretch>
        </p:blipFill>
        <p:spPr bwMode="auto">
          <a:xfrm>
            <a:off x="2438400" y="2657180"/>
            <a:ext cx="1581188" cy="1976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 Box 13"/>
          <p:cNvSpPr txBox="1">
            <a:spLocks noChangeArrowheads="1"/>
          </p:cNvSpPr>
          <p:nvPr/>
        </p:nvSpPr>
        <p:spPr bwMode="auto">
          <a:xfrm>
            <a:off x="2122208" y="4538990"/>
            <a:ext cx="26670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000" b="1" dirty="0">
                <a:ea typeface="新細明體" pitchFamily="18" charset="-120"/>
              </a:rPr>
              <a:t>Hue: Blue + Red = Violet</a:t>
            </a:r>
          </a:p>
        </p:txBody>
      </p:sp>
      <p:sp>
        <p:nvSpPr>
          <p:cNvPr id="40" name="Text Box 15"/>
          <p:cNvSpPr txBox="1">
            <a:spLocks noChangeArrowheads="1"/>
          </p:cNvSpPr>
          <p:nvPr/>
        </p:nvSpPr>
        <p:spPr bwMode="auto">
          <a:xfrm>
            <a:off x="5486400" y="4385103"/>
            <a:ext cx="2895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000" b="1" dirty="0">
                <a:ea typeface="新細明體" pitchFamily="18" charset="-120"/>
              </a:rPr>
              <a:t>Each channel is a weighted sum of receptor outputs – linear mapping</a:t>
            </a:r>
          </a:p>
        </p:txBody>
      </p:sp>
      <p:sp>
        <p:nvSpPr>
          <p:cNvPr id="42" name="Text Box 17"/>
          <p:cNvSpPr txBox="1">
            <a:spLocks noChangeArrowheads="1"/>
          </p:cNvSpPr>
          <p:nvPr/>
        </p:nvSpPr>
        <p:spPr bwMode="auto">
          <a:xfrm>
            <a:off x="2541308" y="2574263"/>
            <a:ext cx="1447800" cy="246221"/>
          </a:xfrm>
          <a:prstGeom prst="rect">
            <a:avLst/>
          </a:prstGeom>
          <a:solidFill>
            <a:schemeClr val="bg1"/>
          </a:solidFill>
          <a:ln>
            <a:noFill/>
          </a:ln>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000" b="1" dirty="0">
                <a:ea typeface="新細明體" pitchFamily="18" charset="-120"/>
              </a:rPr>
              <a:t>Light of 450 nm</a:t>
            </a:r>
          </a:p>
        </p:txBody>
      </p:sp>
      <p:grpSp>
        <p:nvGrpSpPr>
          <p:cNvPr id="43" name="Group 42"/>
          <p:cNvGrpSpPr>
            <a:grpSpLocks/>
          </p:cNvGrpSpPr>
          <p:nvPr/>
        </p:nvGrpSpPr>
        <p:grpSpPr bwMode="auto">
          <a:xfrm>
            <a:off x="5499735" y="2495706"/>
            <a:ext cx="2781300" cy="1926200"/>
            <a:chOff x="2154" y="2876"/>
            <a:chExt cx="1752" cy="1715"/>
          </a:xfrm>
        </p:grpSpPr>
        <p:grpSp>
          <p:nvGrpSpPr>
            <p:cNvPr id="44" name="Group 43"/>
            <p:cNvGrpSpPr>
              <a:grpSpLocks/>
            </p:cNvGrpSpPr>
            <p:nvPr/>
          </p:nvGrpSpPr>
          <p:grpSpPr bwMode="auto">
            <a:xfrm>
              <a:off x="2208" y="4272"/>
              <a:ext cx="432" cy="319"/>
              <a:chOff x="2208" y="4272"/>
              <a:chExt cx="432" cy="319"/>
            </a:xfrm>
          </p:grpSpPr>
          <p:sp>
            <p:nvSpPr>
              <p:cNvPr id="67" name="Rectangle 66"/>
              <p:cNvSpPr>
                <a:spLocks noChangeArrowheads="1"/>
              </p:cNvSpPr>
              <p:nvPr/>
            </p:nvSpPr>
            <p:spPr bwMode="auto">
              <a:xfrm>
                <a:off x="2208" y="4272"/>
                <a:ext cx="43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8" name="Text Box 19"/>
              <p:cNvSpPr txBox="1">
                <a:spLocks noChangeArrowheads="1"/>
              </p:cNvSpPr>
              <p:nvPr/>
            </p:nvSpPr>
            <p:spPr bwMode="auto">
              <a:xfrm>
                <a:off x="2244" y="4290"/>
                <a:ext cx="348"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600">
                    <a:latin typeface="Arial" charset="0"/>
                    <a:ea typeface="新細明體" pitchFamily="18" charset="-120"/>
                  </a:rPr>
                  <a:t>Y-B</a:t>
                </a:r>
              </a:p>
            </p:txBody>
          </p:sp>
        </p:grpSp>
        <p:sp>
          <p:nvSpPr>
            <p:cNvPr id="45" name="Rectangle 44"/>
            <p:cNvSpPr>
              <a:spLocks noChangeArrowheads="1"/>
            </p:cNvSpPr>
            <p:nvPr/>
          </p:nvSpPr>
          <p:spPr bwMode="auto">
            <a:xfrm>
              <a:off x="2784" y="4272"/>
              <a:ext cx="43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46" name="Text Box 23"/>
            <p:cNvSpPr txBox="1">
              <a:spLocks noChangeArrowheads="1"/>
            </p:cNvSpPr>
            <p:nvPr/>
          </p:nvSpPr>
          <p:spPr bwMode="auto">
            <a:xfrm>
              <a:off x="2820" y="4290"/>
              <a:ext cx="396"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600">
                  <a:latin typeface="Arial" charset="0"/>
                  <a:ea typeface="新細明體" pitchFamily="18" charset="-120"/>
                </a:rPr>
                <a:t>R-G</a:t>
              </a:r>
            </a:p>
          </p:txBody>
        </p:sp>
        <p:sp>
          <p:nvSpPr>
            <p:cNvPr id="47" name="Rectangle 46"/>
            <p:cNvSpPr>
              <a:spLocks noChangeArrowheads="1"/>
            </p:cNvSpPr>
            <p:nvPr/>
          </p:nvSpPr>
          <p:spPr bwMode="auto">
            <a:xfrm>
              <a:off x="3360" y="4272"/>
              <a:ext cx="432" cy="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48" name="Text Box 26"/>
            <p:cNvSpPr txBox="1">
              <a:spLocks noChangeArrowheads="1"/>
            </p:cNvSpPr>
            <p:nvPr/>
          </p:nvSpPr>
          <p:spPr bwMode="auto">
            <a:xfrm>
              <a:off x="3342" y="4284"/>
              <a:ext cx="49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600">
                  <a:latin typeface="Arial" charset="0"/>
                  <a:ea typeface="新細明體" pitchFamily="18" charset="-120"/>
                </a:rPr>
                <a:t>BK-W</a:t>
              </a:r>
            </a:p>
          </p:txBody>
        </p:sp>
        <p:sp>
          <p:nvSpPr>
            <p:cNvPr id="49" name="AutoShape 27"/>
            <p:cNvSpPr>
              <a:spLocks noChangeArrowheads="1"/>
            </p:cNvSpPr>
            <p:nvPr/>
          </p:nvSpPr>
          <p:spPr bwMode="auto">
            <a:xfrm flipV="1">
              <a:off x="2154" y="3168"/>
              <a:ext cx="432" cy="384"/>
            </a:xfrm>
            <a:prstGeom prst="triangle">
              <a:avLst>
                <a:gd name="adj" fmla="val 48611"/>
              </a:avLst>
            </a:prstGeom>
            <a:solidFill>
              <a:schemeClr val="bg2"/>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50" name="AutoShape 28"/>
            <p:cNvSpPr>
              <a:spLocks noChangeArrowheads="1"/>
            </p:cNvSpPr>
            <p:nvPr/>
          </p:nvSpPr>
          <p:spPr bwMode="auto">
            <a:xfrm flipV="1">
              <a:off x="2766" y="3168"/>
              <a:ext cx="432" cy="384"/>
            </a:xfrm>
            <a:prstGeom prst="triangle">
              <a:avLst>
                <a:gd name="adj" fmla="val 48611"/>
              </a:avLst>
            </a:prstGeom>
            <a:solidFill>
              <a:schemeClr val="bg2"/>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51" name="AutoShape 29"/>
            <p:cNvSpPr>
              <a:spLocks noChangeArrowheads="1"/>
            </p:cNvSpPr>
            <p:nvPr/>
          </p:nvSpPr>
          <p:spPr bwMode="auto">
            <a:xfrm flipV="1">
              <a:off x="3342" y="3168"/>
              <a:ext cx="432" cy="384"/>
            </a:xfrm>
            <a:prstGeom prst="triangle">
              <a:avLst>
                <a:gd name="adj" fmla="val 48611"/>
              </a:avLst>
            </a:prstGeom>
            <a:solidFill>
              <a:schemeClr val="bg2"/>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52" name="Text Box 30"/>
            <p:cNvSpPr txBox="1">
              <a:spLocks noChangeArrowheads="1"/>
            </p:cNvSpPr>
            <p:nvPr/>
          </p:nvSpPr>
          <p:spPr bwMode="auto">
            <a:xfrm>
              <a:off x="2250" y="2876"/>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800" dirty="0">
                  <a:latin typeface="Arial" charset="0"/>
                  <a:ea typeface="新細明體" pitchFamily="18" charset="-120"/>
                </a:rPr>
                <a:t>S</a:t>
              </a:r>
            </a:p>
          </p:txBody>
        </p:sp>
        <p:sp>
          <p:nvSpPr>
            <p:cNvPr id="53" name="Text Box 31"/>
            <p:cNvSpPr txBox="1">
              <a:spLocks noChangeArrowheads="1"/>
            </p:cNvSpPr>
            <p:nvPr/>
          </p:nvSpPr>
          <p:spPr bwMode="auto">
            <a:xfrm>
              <a:off x="2892" y="2876"/>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800">
                  <a:latin typeface="Arial" charset="0"/>
                  <a:ea typeface="新細明體" pitchFamily="18" charset="-120"/>
                </a:rPr>
                <a:t>I</a:t>
              </a:r>
            </a:p>
          </p:txBody>
        </p:sp>
        <p:sp>
          <p:nvSpPr>
            <p:cNvPr id="54" name="Text Box 32"/>
            <p:cNvSpPr txBox="1">
              <a:spLocks noChangeArrowheads="1"/>
            </p:cNvSpPr>
            <p:nvPr/>
          </p:nvSpPr>
          <p:spPr bwMode="auto">
            <a:xfrm>
              <a:off x="3432" y="2876"/>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800" dirty="0">
                  <a:latin typeface="Arial" charset="0"/>
                  <a:ea typeface="新細明體" pitchFamily="18" charset="-120"/>
                </a:rPr>
                <a:t>L</a:t>
              </a:r>
            </a:p>
          </p:txBody>
        </p:sp>
        <p:sp>
          <p:nvSpPr>
            <p:cNvPr id="55" name="Text Box 34"/>
            <p:cNvSpPr txBox="1">
              <a:spLocks noChangeArrowheads="1"/>
            </p:cNvSpPr>
            <p:nvPr/>
          </p:nvSpPr>
          <p:spPr bwMode="auto">
            <a:xfrm>
              <a:off x="2172" y="3975"/>
              <a:ext cx="528"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2400" dirty="0">
                  <a:latin typeface="Arial" charset="0"/>
                  <a:ea typeface="新細明體" pitchFamily="18" charset="-120"/>
                </a:rPr>
                <a:t>- + +</a:t>
              </a:r>
            </a:p>
          </p:txBody>
        </p:sp>
        <p:sp>
          <p:nvSpPr>
            <p:cNvPr id="56" name="Text Box 35"/>
            <p:cNvSpPr txBox="1">
              <a:spLocks noChangeArrowheads="1"/>
            </p:cNvSpPr>
            <p:nvPr/>
          </p:nvSpPr>
          <p:spPr bwMode="auto">
            <a:xfrm>
              <a:off x="2736" y="3983"/>
              <a:ext cx="528"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2400" dirty="0">
                  <a:latin typeface="Arial" charset="0"/>
                  <a:ea typeface="新細明體" pitchFamily="18" charset="-120"/>
                </a:rPr>
                <a:t>+ - +</a:t>
              </a:r>
            </a:p>
          </p:txBody>
        </p:sp>
        <p:sp>
          <p:nvSpPr>
            <p:cNvPr id="57" name="Text Box 36"/>
            <p:cNvSpPr txBox="1">
              <a:spLocks noChangeArrowheads="1"/>
            </p:cNvSpPr>
            <p:nvPr/>
          </p:nvSpPr>
          <p:spPr bwMode="auto">
            <a:xfrm>
              <a:off x="3282" y="3983"/>
              <a:ext cx="624"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2400" dirty="0">
                  <a:latin typeface="Arial" charset="0"/>
                  <a:ea typeface="新細明體" pitchFamily="18" charset="-120"/>
                </a:rPr>
                <a:t>+ + +</a:t>
              </a:r>
            </a:p>
          </p:txBody>
        </p:sp>
        <p:sp>
          <p:nvSpPr>
            <p:cNvPr id="58" name="Line 37"/>
            <p:cNvSpPr>
              <a:spLocks noChangeShapeType="1"/>
            </p:cNvSpPr>
            <p:nvPr/>
          </p:nvSpPr>
          <p:spPr bwMode="auto">
            <a:xfrm>
              <a:off x="3552" y="3600"/>
              <a:ext cx="14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59" name="Line 38"/>
            <p:cNvSpPr>
              <a:spLocks noChangeShapeType="1"/>
            </p:cNvSpPr>
            <p:nvPr/>
          </p:nvSpPr>
          <p:spPr bwMode="auto">
            <a:xfrm flipH="1">
              <a:off x="3168" y="3600"/>
              <a:ext cx="384"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0" name="Line 39"/>
            <p:cNvSpPr>
              <a:spLocks noChangeShapeType="1"/>
            </p:cNvSpPr>
            <p:nvPr/>
          </p:nvSpPr>
          <p:spPr bwMode="auto">
            <a:xfrm flipH="1">
              <a:off x="2592" y="3600"/>
              <a:ext cx="96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1" name="Line 40"/>
            <p:cNvSpPr>
              <a:spLocks noChangeShapeType="1"/>
            </p:cNvSpPr>
            <p:nvPr/>
          </p:nvSpPr>
          <p:spPr bwMode="auto">
            <a:xfrm>
              <a:off x="2976" y="3600"/>
              <a:ext cx="576"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2" name="Line 41"/>
            <p:cNvSpPr>
              <a:spLocks noChangeShapeType="1"/>
            </p:cNvSpPr>
            <p:nvPr/>
          </p:nvSpPr>
          <p:spPr bwMode="auto">
            <a:xfrm>
              <a:off x="2976" y="3600"/>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3" name="Line 42"/>
            <p:cNvSpPr>
              <a:spLocks noChangeShapeType="1"/>
            </p:cNvSpPr>
            <p:nvPr/>
          </p:nvSpPr>
          <p:spPr bwMode="auto">
            <a:xfrm flipH="1">
              <a:off x="2448" y="3600"/>
              <a:ext cx="52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4" name="Line 43"/>
            <p:cNvSpPr>
              <a:spLocks noChangeShapeType="1"/>
            </p:cNvSpPr>
            <p:nvPr/>
          </p:nvSpPr>
          <p:spPr bwMode="auto">
            <a:xfrm flipH="1">
              <a:off x="2256" y="3600"/>
              <a:ext cx="96"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5" name="Line 44"/>
            <p:cNvSpPr>
              <a:spLocks noChangeShapeType="1"/>
            </p:cNvSpPr>
            <p:nvPr/>
          </p:nvSpPr>
          <p:spPr bwMode="auto">
            <a:xfrm>
              <a:off x="2352" y="3600"/>
              <a:ext cx="48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66" name="Line 45"/>
            <p:cNvSpPr>
              <a:spLocks noChangeShapeType="1"/>
            </p:cNvSpPr>
            <p:nvPr/>
          </p:nvSpPr>
          <p:spPr bwMode="auto">
            <a:xfrm>
              <a:off x="2352" y="3600"/>
              <a:ext cx="1008"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fade">
                                      <p:cBhvr>
                                        <p:cTn id="7" dur="500"/>
                                        <p:tgtEl>
                                          <p:spTgt spid="84995">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995">
                                            <p:txEl>
                                              <p:pRg st="1" end="1"/>
                                            </p:txEl>
                                          </p:spTgt>
                                        </p:tgtEl>
                                        <p:attrNameLst>
                                          <p:attrName>style.visibility</p:attrName>
                                        </p:attrNameLst>
                                      </p:cBhvr>
                                      <p:to>
                                        <p:strVal val="visible"/>
                                      </p:to>
                                    </p:set>
                                    <p:animEffect transition="in" filter="fade">
                                      <p:cBhvr>
                                        <p:cTn id="22" dur="500"/>
                                        <p:tgtEl>
                                          <p:spTgt spid="8499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995">
                                            <p:txEl>
                                              <p:pRg st="2" end="2"/>
                                            </p:txEl>
                                          </p:spTgt>
                                        </p:tgtEl>
                                        <p:attrNameLst>
                                          <p:attrName>style.visibility</p:attrName>
                                        </p:attrNameLst>
                                      </p:cBhvr>
                                      <p:to>
                                        <p:strVal val="visible"/>
                                      </p:to>
                                    </p:set>
                                    <p:animEffect transition="in" filter="fade">
                                      <p:cBhvr>
                                        <p:cTn id="27" dur="500"/>
                                        <p:tgtEl>
                                          <p:spTgt spid="8499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995">
                                            <p:txEl>
                                              <p:pRg st="3" end="3"/>
                                            </p:txEl>
                                          </p:spTgt>
                                        </p:tgtEl>
                                        <p:attrNameLst>
                                          <p:attrName>style.visibility</p:attrName>
                                        </p:attrNameLst>
                                      </p:cBhvr>
                                      <p:to>
                                        <p:strVal val="visible"/>
                                      </p:to>
                                    </p:set>
                                    <p:animEffect transition="in" filter="fade">
                                      <p:cBhvr>
                                        <p:cTn id="32" dur="500"/>
                                        <p:tgtEl>
                                          <p:spTgt spid="8499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995">
                                            <p:txEl>
                                              <p:pRg st="4" end="4"/>
                                            </p:txEl>
                                          </p:spTgt>
                                        </p:tgtEl>
                                        <p:attrNameLst>
                                          <p:attrName>style.visibility</p:attrName>
                                        </p:attrNameLst>
                                      </p:cBhvr>
                                      <p:to>
                                        <p:strVal val="visible"/>
                                      </p:to>
                                    </p:set>
                                    <p:animEffect transition="in" filter="fade">
                                      <p:cBhvr>
                                        <p:cTn id="37" dur="500"/>
                                        <p:tgtEl>
                                          <p:spTgt spid="84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sz="quarter" idx="1"/>
          </p:nvPr>
        </p:nvSpPr>
        <p:spPr/>
        <p:txBody>
          <a:bodyPr>
            <a:normAutofit/>
          </a:bodyPr>
          <a:lstStyle/>
          <a:p>
            <a:r>
              <a:rPr lang="en-US" altLang="zh-TW" sz="1400" dirty="0" smtClean="0"/>
              <a:t>Some cells in opponent channels are also spatially opponent, a type of lateral inhibition (called double-opponent cells)</a:t>
            </a:r>
          </a:p>
          <a:p>
            <a:r>
              <a:rPr lang="en-US" altLang="zh-TW" sz="1400" dirty="0" smtClean="0"/>
              <a:t>Responsible for effects of simultaneous contrast and after images</a:t>
            </a:r>
          </a:p>
          <a:p>
            <a:pPr lvl="1"/>
            <a:r>
              <a:rPr lang="en-US" altLang="zh-TW" sz="1400" dirty="0" smtClean="0"/>
              <a:t>green stimulus in cell surround causes some red excitement in cell center, making gray square in field of green appear reddish</a:t>
            </a:r>
          </a:p>
          <a:p>
            <a:r>
              <a:rPr lang="en-US" altLang="zh-TW" sz="1400" dirty="0" smtClean="0"/>
              <a:t>Plus…</a:t>
            </a:r>
          </a:p>
          <a:p>
            <a:pPr lvl="1"/>
            <a:r>
              <a:rPr lang="en-US" altLang="zh-TW" sz="1400" dirty="0" smtClean="0"/>
              <a:t>color perception strongly influenced by context, training, etc., abnormalities such as color blindness (affects about 8% of males, 0.4% of females)</a:t>
            </a:r>
          </a:p>
          <a:p>
            <a:pPr lvl="1"/>
            <a:endParaRPr lang="en-US" altLang="zh-TW" sz="1400" dirty="0" smtClean="0"/>
          </a:p>
          <a:p>
            <a:endParaRPr lang="en-US" altLang="zh-TW" sz="1400" dirty="0" smtClean="0"/>
          </a:p>
          <a:p>
            <a:endParaRPr lang="zh-TW" altLang="en-US" sz="14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48</a:t>
            </a:fld>
            <a:r>
              <a:rPr lang="en-US" dirty="0" smtClean="0"/>
              <a:t>/57</a:t>
            </a:r>
            <a:endParaRPr lang="en-US" dirty="0"/>
          </a:p>
        </p:txBody>
      </p:sp>
      <p:sp>
        <p:nvSpPr>
          <p:cNvPr id="50181" name="Rectangle 8"/>
          <p:cNvSpPr>
            <a:spLocks noGrp="1" noChangeArrowheads="1"/>
          </p:cNvSpPr>
          <p:nvPr>
            <p:ph type="title"/>
          </p:nvPr>
        </p:nvSpPr>
        <p:spPr/>
        <p:txBody>
          <a:bodyPr>
            <a:normAutofit fontScale="90000"/>
          </a:bodyPr>
          <a:lstStyle/>
          <a:p>
            <a:r>
              <a:rPr lang="en-US" altLang="zh-TW" smtClean="0"/>
              <a:t>Spatially Opponent Cells</a:t>
            </a:r>
            <a:endParaRPr lang="zh-TW" altLang="en-US"/>
          </a:p>
        </p:txBody>
      </p:sp>
      <p:sp>
        <p:nvSpPr>
          <p:cNvPr id="8" name="Rectangle 7"/>
          <p:cNvSpPr>
            <a:spLocks noChangeArrowheads="1"/>
          </p:cNvSpPr>
          <p:nvPr/>
        </p:nvSpPr>
        <p:spPr bwMode="auto">
          <a:xfrm>
            <a:off x="3657600" y="3200400"/>
            <a:ext cx="1828800" cy="13716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9" name="Rectangle 8"/>
          <p:cNvSpPr>
            <a:spLocks noChangeArrowheads="1"/>
          </p:cNvSpPr>
          <p:nvPr/>
        </p:nvSpPr>
        <p:spPr bwMode="auto">
          <a:xfrm>
            <a:off x="4267200" y="3657600"/>
            <a:ext cx="609600" cy="457200"/>
          </a:xfrm>
          <a:prstGeom prst="rect">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fade">
                                      <p:cBhvr>
                                        <p:cTn id="7" dur="500"/>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fade">
                                      <p:cBhvr>
                                        <p:cTn id="12" dur="500"/>
                                        <p:tgtEl>
                                          <p:spTgt spid="86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019">
                                            <p:txEl>
                                              <p:pRg st="2" end="2"/>
                                            </p:txEl>
                                          </p:spTgt>
                                        </p:tgtEl>
                                        <p:attrNameLst>
                                          <p:attrName>style.visibility</p:attrName>
                                        </p:attrNameLst>
                                      </p:cBhvr>
                                      <p:to>
                                        <p:strVal val="visible"/>
                                      </p:to>
                                    </p:set>
                                    <p:animEffect transition="in" filter="fade">
                                      <p:cBhvr>
                                        <p:cTn id="17" dur="500"/>
                                        <p:tgtEl>
                                          <p:spTgt spid="86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019">
                                            <p:txEl>
                                              <p:pRg st="3" end="3"/>
                                            </p:txEl>
                                          </p:spTgt>
                                        </p:tgtEl>
                                        <p:attrNameLst>
                                          <p:attrName>style.visibility</p:attrName>
                                        </p:attrNameLst>
                                      </p:cBhvr>
                                      <p:to>
                                        <p:strVal val="visible"/>
                                      </p:to>
                                    </p:set>
                                    <p:animEffect transition="in" filter="fade">
                                      <p:cBhvr>
                                        <p:cTn id="22" dur="500"/>
                                        <p:tgtEl>
                                          <p:spTgt spid="86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019">
                                            <p:txEl>
                                              <p:pRg st="4" end="4"/>
                                            </p:txEl>
                                          </p:spTgt>
                                        </p:tgtEl>
                                        <p:attrNameLst>
                                          <p:attrName>style.visibility</p:attrName>
                                        </p:attrNameLst>
                                      </p:cBhvr>
                                      <p:to>
                                        <p:strVal val="visible"/>
                                      </p:to>
                                    </p:set>
                                    <p:animEffect transition="in" filter="fade">
                                      <p:cBhvr>
                                        <p:cTn id="27" dur="500"/>
                                        <p:tgtEl>
                                          <p:spTgt spid="86019">
                                            <p:txEl>
                                              <p:pRg st="4" end="4"/>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15"/>
          <p:cNvSpPr>
            <a:spLocks noGrp="1" noChangeArrowheads="1"/>
          </p:cNvSpPr>
          <p:nvPr>
            <p:ph type="title"/>
          </p:nvPr>
        </p:nvSpPr>
        <p:spPr>
          <a:xfrm>
            <a:off x="355600" y="361950"/>
            <a:ext cx="8636000" cy="566142"/>
          </a:xfrm>
        </p:spPr>
        <p:txBody>
          <a:bodyPr/>
          <a:lstStyle/>
          <a:p>
            <a:pPr eaLnBrk="1" hangingPunct="1"/>
            <a:r>
              <a:rPr lang="en-US" altLang="zh-TW" dirty="0" smtClean="0">
                <a:ea typeface="新細明體" charset="-120"/>
                <a:cs typeface="新細明體" charset="-120"/>
              </a:rPr>
              <a:t>Mach Bands and Lateral Inhibition</a:t>
            </a:r>
            <a:endParaRPr lang="zh-TW" altLang="en-US" dirty="0">
              <a:ea typeface="新細明體" charset="-120"/>
              <a:cs typeface="新細明體" charset="-120"/>
            </a:endParaRPr>
          </a:p>
        </p:txBody>
      </p:sp>
      <p:sp>
        <p:nvSpPr>
          <p:cNvPr id="87043" name="Rectangle 3"/>
          <p:cNvSpPr>
            <a:spLocks noGrp="1" noChangeArrowheads="1"/>
          </p:cNvSpPr>
          <p:nvPr>
            <p:ph type="body" sz="half" idx="1"/>
          </p:nvPr>
        </p:nvSpPr>
        <p:spPr>
          <a:xfrm>
            <a:off x="457200" y="3181350"/>
            <a:ext cx="8128000" cy="1371600"/>
          </a:xfrm>
        </p:spPr>
        <p:txBody>
          <a:bodyPr>
            <a:normAutofit/>
          </a:bodyPr>
          <a:lstStyle/>
          <a:p>
            <a:r>
              <a:rPr lang="en-US" altLang="zh-TW" sz="1800" i="1" dirty="0" smtClean="0">
                <a:ea typeface="新細明體" charset="-120"/>
                <a:cs typeface="新細明體" charset="-120"/>
              </a:rPr>
              <a:t>Mach bands</a:t>
            </a:r>
            <a:r>
              <a:rPr lang="en-US" altLang="zh-TW" sz="1800" dirty="0" smtClean="0">
                <a:ea typeface="新細明體" charset="-120"/>
                <a:cs typeface="新細明體" charset="-120"/>
              </a:rPr>
              <a:t>: illusion in which stripes are perceived next to the boundary between two regions of an image having different lightness gradients</a:t>
            </a:r>
          </a:p>
          <a:p>
            <a:r>
              <a:rPr lang="en-US" altLang="zh-TW" sz="1800" dirty="0" smtClean="0">
                <a:ea typeface="新細明體" charset="-120"/>
                <a:cs typeface="新細明體" charset="-120"/>
              </a:rPr>
              <a:t>Nature provides for contrast enhancement at boundaries between regions: edge detection.  This is caused by lateral inhibition.</a:t>
            </a:r>
          </a:p>
          <a:p>
            <a:pPr eaLnBrk="1" hangingPunct="1">
              <a:buFont typeface="Verdana" charset="0"/>
              <a:buNone/>
            </a:pPr>
            <a:endParaRPr lang="zh-TW" altLang="en-US" sz="1800" dirty="0">
              <a:ea typeface="新細明體" charset="-120"/>
              <a:cs typeface="新細明體" charset="-120"/>
            </a:endParaRPr>
          </a:p>
        </p:txBody>
      </p:sp>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49</a:t>
            </a:fld>
            <a:r>
              <a:rPr lang="en-US" dirty="0" smtClean="0"/>
              <a:t>/57</a:t>
            </a:r>
            <a:endParaRPr lang="en-US" dirty="0"/>
          </a:p>
        </p:txBody>
      </p:sp>
      <p:sp>
        <p:nvSpPr>
          <p:cNvPr id="12" name="Text Box 9"/>
          <p:cNvSpPr txBox="1">
            <a:spLocks noChangeArrowheads="1"/>
          </p:cNvSpPr>
          <p:nvPr/>
        </p:nvSpPr>
        <p:spPr bwMode="auto">
          <a:xfrm>
            <a:off x="914400" y="1401322"/>
            <a:ext cx="3922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2400" dirty="0">
                <a:ea typeface="新細明體" pitchFamily="18" charset="-120"/>
              </a:rPr>
              <a:t>A</a:t>
            </a:r>
          </a:p>
        </p:txBody>
      </p:sp>
      <p:sp>
        <p:nvSpPr>
          <p:cNvPr id="13" name="Text Box 10"/>
          <p:cNvSpPr txBox="1">
            <a:spLocks noChangeArrowheads="1"/>
          </p:cNvSpPr>
          <p:nvPr/>
        </p:nvSpPr>
        <p:spPr bwMode="auto">
          <a:xfrm>
            <a:off x="4191000" y="1822200"/>
            <a:ext cx="3922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2400" dirty="0">
                <a:ea typeface="新細明體" pitchFamily="18" charset="-120"/>
              </a:rPr>
              <a:t>B</a:t>
            </a:r>
          </a:p>
        </p:txBody>
      </p:sp>
      <p:pic>
        <p:nvPicPr>
          <p:cNvPr id="14" name="Picture 1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61" y="1039371"/>
            <a:ext cx="2430476" cy="1630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050242"/>
            <a:ext cx="1760889" cy="170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5</a:t>
            </a:fld>
            <a:r>
              <a:rPr lang="en-US" dirty="0" smtClean="0"/>
              <a:t>/57</a:t>
            </a:r>
            <a:endParaRPr lang="en-US" dirty="0"/>
          </a:p>
        </p:txBody>
      </p:sp>
      <p:sp>
        <p:nvSpPr>
          <p:cNvPr id="89091" name="Rectangle 1027"/>
          <p:cNvSpPr>
            <a:spLocks noGrp="1" noChangeArrowheads="1"/>
          </p:cNvSpPr>
          <p:nvPr>
            <p:ph sz="quarter" idx="1"/>
          </p:nvPr>
        </p:nvSpPr>
        <p:spPr>
          <a:xfrm>
            <a:off x="457200" y="1085850"/>
            <a:ext cx="5867400" cy="3714750"/>
          </a:xfrm>
        </p:spPr>
        <p:txBody>
          <a:bodyPr>
            <a:normAutofit fontScale="70000" lnSpcReduction="20000"/>
          </a:bodyPr>
          <a:lstStyle/>
          <a:p>
            <a:r>
              <a:rPr lang="en-US" altLang="zh-TW" dirty="0"/>
              <a:t>M</a:t>
            </a:r>
            <a:r>
              <a:rPr lang="en-US" altLang="zh-TW" dirty="0" smtClean="0"/>
              <a:t>easurement for realism - what does coding an RGB triple mean?</a:t>
            </a:r>
          </a:p>
          <a:p>
            <a:r>
              <a:rPr lang="en-US" altLang="zh-TW" dirty="0"/>
              <a:t>A</a:t>
            </a:r>
            <a:r>
              <a:rPr lang="en-US" altLang="zh-TW" dirty="0" smtClean="0"/>
              <a:t>esthetics for selecting appropriate user interface colors</a:t>
            </a:r>
          </a:p>
          <a:p>
            <a:pPr lvl="1"/>
            <a:r>
              <a:rPr lang="en-US" altLang="zh-TW" dirty="0" smtClean="0"/>
              <a:t>how to put on matching pants and shirt in the morning</a:t>
            </a:r>
          </a:p>
          <a:p>
            <a:pPr lvl="1"/>
            <a:r>
              <a:rPr lang="en-US" altLang="zh-TW" dirty="0" smtClean="0"/>
              <a:t>what are the perceptual/physical forces driving one’s “taste” in color?</a:t>
            </a:r>
          </a:p>
          <a:p>
            <a:r>
              <a:rPr lang="en-US" altLang="zh-TW" dirty="0" smtClean="0"/>
              <a:t>Understanding color models for providing users with easy color selection</a:t>
            </a:r>
          </a:p>
          <a:p>
            <a:pPr lvl="1"/>
            <a:r>
              <a:rPr lang="en-US" altLang="zh-TW" dirty="0" smtClean="0"/>
              <a:t>systems for naming and describing colors</a:t>
            </a:r>
          </a:p>
          <a:p>
            <a:r>
              <a:rPr lang="en-US" altLang="zh-TW" dirty="0" smtClean="0"/>
              <a:t>Color models, measurement and color </a:t>
            </a:r>
            <a:r>
              <a:rPr lang="en-US" altLang="zh-TW" dirty="0" err="1" smtClean="0"/>
              <a:t>gamuts</a:t>
            </a:r>
            <a:r>
              <a:rPr lang="en-US" altLang="zh-TW" dirty="0" smtClean="0"/>
              <a:t> for converting colors between media</a:t>
            </a:r>
          </a:p>
          <a:p>
            <a:pPr lvl="1"/>
            <a:r>
              <a:rPr lang="en-US" altLang="zh-TW" dirty="0" smtClean="0"/>
              <a:t>why colors on your screen may not be printable, and vice-versa</a:t>
            </a:r>
          </a:p>
          <a:p>
            <a:pPr lvl="1"/>
            <a:r>
              <a:rPr lang="en-US" altLang="zh-TW" dirty="0" smtClean="0"/>
              <a:t>managing color in systems that interface computers, screens, scanners, and printers together</a:t>
            </a:r>
          </a:p>
          <a:p>
            <a:r>
              <a:rPr lang="en-US" altLang="zh-TW" dirty="0"/>
              <a:t>U</a:t>
            </a:r>
            <a:r>
              <a:rPr lang="en-US" altLang="zh-TW" dirty="0" smtClean="0"/>
              <a:t>seful background for physically-based rendering and shares ideas with signal processing – photoreceptors process signals</a:t>
            </a:r>
          </a:p>
          <a:p>
            <a:pPr marL="274320" lvl="1" indent="0">
              <a:buNone/>
            </a:pPr>
            <a:r>
              <a:rPr lang="en-US" altLang="zh-TW" dirty="0" smtClean="0"/>
              <a:t>  </a:t>
            </a:r>
          </a:p>
          <a:p>
            <a:r>
              <a:rPr lang="en-US" altLang="zh-TW" dirty="0" smtClean="0"/>
              <a:t>Graphics group has worked on color tools for Adobe</a:t>
            </a:r>
          </a:p>
          <a:p>
            <a:endParaRPr lang="en-US" altLang="zh-TW" dirty="0"/>
          </a:p>
        </p:txBody>
      </p:sp>
      <p:pic>
        <p:nvPicPr>
          <p:cNvPr id="14" name="Picture 1031" descr="rgb-colo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6400801" y="1657350"/>
            <a:ext cx="2600325" cy="258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032"/>
          <p:cNvSpPr>
            <a:spLocks noGrp="1" noChangeArrowheads="1"/>
          </p:cNvSpPr>
          <p:nvPr>
            <p:ph type="title"/>
          </p:nvPr>
        </p:nvSpPr>
        <p:spPr/>
        <p:txBody>
          <a:bodyPr>
            <a:normAutofit fontScale="90000"/>
          </a:bodyPr>
          <a:lstStyle/>
          <a:p>
            <a:r>
              <a:rPr lang="en-US" altLang="zh-TW" dirty="0" smtClean="0"/>
              <a:t>Why Study Color in Computer Graphics?</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0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09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09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09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09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09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0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50</a:t>
            </a:fld>
            <a:r>
              <a:rPr lang="en-US" dirty="0" smtClean="0"/>
              <a:t>/57</a:t>
            </a:r>
            <a:endParaRPr lang="en-US" dirty="0"/>
          </a:p>
        </p:txBody>
      </p:sp>
      <p:pic>
        <p:nvPicPr>
          <p:cNvPr id="88088" name="Picture 24" descr="latinhib copy"/>
          <p:cNvPicPr>
            <a:picLocks noGrp="1" noChangeAspect="1" noChangeArrowheads="1"/>
          </p:cNvPicPr>
          <p:nvPr>
            <p:ph sz="quarter" idx="1"/>
          </p:nvPr>
        </p:nvPicPr>
        <p:blipFill>
          <a:blip r:embed="rId3"/>
          <a:stretch>
            <a:fillRect/>
          </a:stretch>
        </p:blipFill>
        <p:spPr>
          <a:xfrm>
            <a:off x="1600200" y="895350"/>
            <a:ext cx="1459230" cy="3810000"/>
          </a:xfrm>
        </p:spPr>
      </p:pic>
      <mc:AlternateContent xmlns:mc="http://schemas.openxmlformats.org/markup-compatibility/2006" xmlns:a14="http://schemas.microsoft.com/office/drawing/2010/main">
        <mc:Choice Requires="a14">
          <p:sp>
            <p:nvSpPr>
              <p:cNvPr id="52227" name="Rectangle 3"/>
              <p:cNvSpPr>
                <a:spLocks noGrp="1" noChangeArrowheads="1"/>
              </p:cNvSpPr>
              <p:nvPr>
                <p:ph sz="quarter" idx="10"/>
              </p:nvPr>
            </p:nvSpPr>
            <p:spPr>
              <a:xfrm>
                <a:off x="3581400" y="895350"/>
                <a:ext cx="5105400" cy="3600450"/>
              </a:xfrm>
            </p:spPr>
            <p:txBody>
              <a:bodyPr>
                <a:noAutofit/>
              </a:bodyPr>
              <a:lstStyle/>
              <a:p>
                <a:r>
                  <a:rPr lang="en-US" altLang="zh-TW" sz="1200" i="1" dirty="0" smtClean="0"/>
                  <a:t>Lateral Inhibition</a:t>
                </a:r>
                <a:r>
                  <a:rPr lang="en-US" altLang="zh-TW" sz="1200" dirty="0" smtClean="0"/>
                  <a:t>: Excited cell can reduce activity of its neighbors</a:t>
                </a:r>
                <a:endParaRPr lang="en-US" altLang="zh-TW" sz="1200" dirty="0"/>
              </a:p>
              <a:p>
                <a:pPr lvl="1"/>
                <a:r>
                  <a:rPr lang="en-US" altLang="zh-TW" sz="1100" dirty="0" smtClean="0"/>
                  <a:t>Receptor cells, </a:t>
                </a:r>
                <a:r>
                  <a:rPr lang="en-US" altLang="zh-TW" sz="1100" b="1" dirty="0" smtClean="0"/>
                  <a:t>A</a:t>
                </a:r>
                <a:r>
                  <a:rPr lang="en-US" altLang="zh-TW" sz="1100" dirty="0" smtClean="0"/>
                  <a:t> and </a:t>
                </a:r>
                <a:r>
                  <a:rPr lang="en-US" altLang="zh-TW" sz="1100" b="1" dirty="0" smtClean="0"/>
                  <a:t>B</a:t>
                </a:r>
                <a:r>
                  <a:rPr lang="en-US" altLang="zh-TW" sz="1100" dirty="0" smtClean="0"/>
                  <a:t>, stimulated by neighboring regions of stimulus. </a:t>
                </a:r>
              </a:p>
              <a:p>
                <a:pPr lvl="1"/>
                <a:r>
                  <a:rPr lang="en-US" altLang="zh-TW" sz="1100" b="1" dirty="0" smtClean="0"/>
                  <a:t>A</a:t>
                </a:r>
                <a:r>
                  <a:rPr lang="en-US" altLang="zh-TW" sz="1100" dirty="0" smtClean="0"/>
                  <a:t> receives moderate light. </a:t>
                </a:r>
                <a:r>
                  <a:rPr lang="en-US" altLang="zh-TW" sz="1100" b="1" dirty="0" smtClean="0"/>
                  <a:t>A</a:t>
                </a:r>
                <a:r>
                  <a:rPr lang="en-US" altLang="zh-TW" sz="1100" dirty="0" smtClean="0"/>
                  <a:t>’s excitation stimulates next neuron on visual chain, cell </a:t>
                </a:r>
                <a:r>
                  <a:rPr lang="en-US" altLang="zh-TW" sz="1100" b="1" dirty="0" smtClean="0"/>
                  <a:t>D</a:t>
                </a:r>
                <a:r>
                  <a:rPr lang="en-US" altLang="zh-TW" sz="1100" dirty="0" smtClean="0"/>
                  <a:t>, which transmits message toward brain. </a:t>
                </a:r>
              </a:p>
              <a:p>
                <a:pPr lvl="1"/>
                <a:r>
                  <a:rPr lang="en-US" altLang="zh-TW" sz="1100" dirty="0" smtClean="0"/>
                  <a:t>Transmission impeded by cell </a:t>
                </a:r>
                <a:r>
                  <a:rPr lang="en-US" altLang="zh-TW" sz="1100" b="1" dirty="0" smtClean="0"/>
                  <a:t>B</a:t>
                </a:r>
                <a:r>
                  <a:rPr lang="en-US" altLang="zh-TW" sz="1100" dirty="0" smtClean="0"/>
                  <a:t>, whose intense excitation inhibits cell </a:t>
                </a:r>
                <a:r>
                  <a:rPr lang="en-US" altLang="zh-TW" sz="1100" b="1" dirty="0" smtClean="0"/>
                  <a:t>D</a:t>
                </a:r>
                <a:r>
                  <a:rPr lang="en-US" altLang="zh-TW" sz="1100" dirty="0" smtClean="0"/>
                  <a:t>. Cell </a:t>
                </a:r>
                <a:r>
                  <a:rPr lang="en-US" altLang="zh-TW" sz="1100" b="1" dirty="0" smtClean="0"/>
                  <a:t>D</a:t>
                </a:r>
                <a:r>
                  <a:rPr lang="en-US" altLang="zh-TW" sz="1100" dirty="0" smtClean="0"/>
                  <a:t> fires at reduced rate. </a:t>
                </a:r>
              </a:p>
              <a:p>
                <a:r>
                  <a:rPr lang="en-US" altLang="zh-TW" sz="1200" dirty="0" smtClean="0"/>
                  <a:t>Intensity of cell </a:t>
                </a:r>
                <a14:m>
                  <m:oMath xmlns:m="http://schemas.openxmlformats.org/officeDocument/2006/math">
                    <m:sSub>
                      <m:sSubPr>
                        <m:ctrlPr>
                          <a:rPr lang="en-US" altLang="zh-TW" sz="1200" b="1" i="1" dirty="0" smtClean="0">
                            <a:latin typeface="Cambria Math"/>
                          </a:rPr>
                        </m:ctrlPr>
                      </m:sSubPr>
                      <m:e>
                        <m:r>
                          <a:rPr lang="en-US" altLang="zh-TW" sz="1200" b="1" i="1" dirty="0" smtClean="0">
                            <a:latin typeface="Cambria Math"/>
                          </a:rPr>
                          <m:t>𝒄</m:t>
                        </m:r>
                      </m:e>
                      <m:sub>
                        <m:r>
                          <a:rPr lang="en-US" altLang="zh-TW" sz="1200" b="1" i="1" dirty="0" smtClean="0">
                            <a:latin typeface="Cambria Math"/>
                          </a:rPr>
                          <m:t>𝒋</m:t>
                        </m:r>
                      </m:sub>
                    </m:sSub>
                    <m:r>
                      <a:rPr lang="en-US" altLang="zh-TW" sz="1200" i="1" dirty="0" smtClean="0">
                        <a:latin typeface="Cambria Math"/>
                      </a:rPr>
                      <m:t>=</m:t>
                    </m:r>
                    <m:r>
                      <a:rPr lang="en-US" altLang="zh-TW" sz="1200" i="1" dirty="0" smtClean="0">
                        <a:latin typeface="Cambria Math"/>
                      </a:rPr>
                      <m:t>𝐼</m:t>
                    </m:r>
                    <m:r>
                      <a:rPr lang="en-US" altLang="zh-TW" sz="1200" i="1" dirty="0" smtClean="0">
                        <a:latin typeface="Cambria Math"/>
                      </a:rPr>
                      <m:t>(</m:t>
                    </m:r>
                    <m:sSub>
                      <m:sSubPr>
                        <m:ctrlPr>
                          <a:rPr lang="en-US" altLang="zh-TW" sz="1200" b="1" i="1" dirty="0" smtClean="0">
                            <a:latin typeface="Cambria Math"/>
                          </a:rPr>
                        </m:ctrlPr>
                      </m:sSubPr>
                      <m:e>
                        <m:r>
                          <a:rPr lang="en-US" altLang="zh-TW" sz="1200" b="1" i="1" dirty="0" err="1" smtClean="0">
                            <a:latin typeface="Cambria Math"/>
                          </a:rPr>
                          <m:t>𝒄</m:t>
                        </m:r>
                      </m:e>
                      <m:sub>
                        <m:r>
                          <a:rPr lang="en-US" altLang="zh-TW" sz="1200" b="1" i="1" dirty="0" err="1" smtClean="0">
                            <a:latin typeface="Cambria Math"/>
                          </a:rPr>
                          <m:t>𝒋</m:t>
                        </m:r>
                      </m:sub>
                    </m:sSub>
                    <m:r>
                      <a:rPr lang="en-US" altLang="zh-TW" sz="1200" i="1" dirty="0" smtClean="0">
                        <a:latin typeface="Cambria Math"/>
                      </a:rPr>
                      <m:t>) </m:t>
                    </m:r>
                  </m:oMath>
                </a14:m>
                <a:r>
                  <a:rPr lang="en-US" altLang="zh-TW" sz="1200" dirty="0" smtClean="0"/>
                  <a:t>is function of </a:t>
                </a:r>
                <a14:m>
                  <m:oMath xmlns:m="http://schemas.openxmlformats.org/officeDocument/2006/math">
                    <m:sSub>
                      <m:sSubPr>
                        <m:ctrlPr>
                          <a:rPr lang="en-US" altLang="zh-TW" sz="1200" b="1" i="1" dirty="0" smtClean="0">
                            <a:latin typeface="Cambria Math"/>
                          </a:rPr>
                        </m:ctrlPr>
                      </m:sSubPr>
                      <m:e>
                        <m:r>
                          <a:rPr lang="en-US" altLang="zh-TW" sz="1200" b="1" i="1" dirty="0" smtClean="0">
                            <a:latin typeface="Cambria Math"/>
                          </a:rPr>
                          <m:t>𝒄</m:t>
                        </m:r>
                      </m:e>
                      <m:sub>
                        <m:r>
                          <a:rPr lang="en-US" altLang="zh-TW" sz="1200" b="1" i="1" dirty="0" smtClean="0">
                            <a:latin typeface="Cambria Math"/>
                          </a:rPr>
                          <m:t>𝒋</m:t>
                        </m:r>
                      </m:sub>
                    </m:sSub>
                  </m:oMath>
                </a14:m>
                <a:r>
                  <a:rPr lang="en-US" altLang="zh-TW" sz="1200" dirty="0" err="1" smtClean="0"/>
                  <a:t>’s</a:t>
                </a:r>
                <a:r>
                  <a:rPr lang="en-US" altLang="zh-TW" sz="1200" dirty="0" smtClean="0"/>
                  <a:t> excitation </a:t>
                </a:r>
                <a:r>
                  <a:rPr lang="en-US" altLang="zh-TW" sz="1200" i="1" dirty="0" smtClean="0"/>
                  <a:t>e</a:t>
                </a:r>
                <a:r>
                  <a:rPr lang="en-US" altLang="zh-TW" sz="1200" dirty="0" smtClean="0"/>
                  <a:t>(</a:t>
                </a:r>
                <a14:m>
                  <m:oMath xmlns:m="http://schemas.openxmlformats.org/officeDocument/2006/math">
                    <m:sSub>
                      <m:sSubPr>
                        <m:ctrlPr>
                          <a:rPr lang="en-US" altLang="zh-TW" sz="1200" b="1" i="1" dirty="0" smtClean="0">
                            <a:latin typeface="Cambria Math"/>
                          </a:rPr>
                        </m:ctrlPr>
                      </m:sSubPr>
                      <m:e>
                        <m:r>
                          <a:rPr lang="en-US" altLang="zh-TW" sz="1200" b="1" i="1" dirty="0" smtClean="0">
                            <a:latin typeface="Cambria Math"/>
                          </a:rPr>
                          <m:t>𝒄</m:t>
                        </m:r>
                      </m:e>
                      <m:sub>
                        <m:r>
                          <a:rPr lang="en-US" altLang="zh-TW" sz="1200" b="1" i="1" dirty="0" smtClean="0">
                            <a:latin typeface="Cambria Math"/>
                          </a:rPr>
                          <m:t>𝒋</m:t>
                        </m:r>
                      </m:sub>
                    </m:sSub>
                  </m:oMath>
                </a14:m>
                <a:r>
                  <a:rPr lang="en-US" altLang="zh-TW" sz="1200" dirty="0" smtClean="0"/>
                  <a:t>) inhibited by its neighbors with attenuation coefficients </a:t>
                </a:r>
                <a14:m>
                  <m:oMath xmlns:m="http://schemas.openxmlformats.org/officeDocument/2006/math">
                    <m:sSub>
                      <m:sSubPr>
                        <m:ctrlPr>
                          <a:rPr lang="en-US" altLang="zh-TW" sz="1200" b="0" i="1" dirty="0" smtClean="0">
                            <a:latin typeface="Cambria Math"/>
                          </a:rPr>
                        </m:ctrlPr>
                      </m:sSubPr>
                      <m:e>
                        <m:r>
                          <a:rPr lang="en-US" altLang="zh-TW" sz="1200" i="1" dirty="0" smtClean="0">
                            <a:latin typeface="Cambria Math"/>
                          </a:rPr>
                          <m:t>𝑎</m:t>
                        </m:r>
                      </m:e>
                      <m:sub>
                        <m:r>
                          <a:rPr lang="en-US" altLang="zh-TW" sz="1200" i="1" dirty="0" smtClean="0">
                            <a:latin typeface="Cambria Math"/>
                          </a:rPr>
                          <m:t>𝑘</m:t>
                        </m:r>
                      </m:sub>
                    </m:sSub>
                  </m:oMath>
                </a14:m>
                <a:r>
                  <a:rPr lang="en-US" altLang="zh-TW" sz="1200" dirty="0" smtClean="0"/>
                  <a:t> that decrease with distance. Thus,</a:t>
                </a:r>
              </a:p>
              <a:p>
                <a:endParaRPr lang="en-US" altLang="zh-TW" sz="1200" dirty="0"/>
              </a:p>
              <a:p>
                <a:pPr marL="0" indent="0">
                  <a:buNone/>
                </a:pPr>
                <a14:m>
                  <m:oMathPara xmlns:m="http://schemas.openxmlformats.org/officeDocument/2006/math">
                    <m:oMathParaPr>
                      <m:jc m:val="centerGroup"/>
                    </m:oMathParaPr>
                    <m:oMath xmlns:m="http://schemas.openxmlformats.org/officeDocument/2006/math">
                      <m:r>
                        <a:rPr lang="en-US" altLang="zh-TW" sz="1200" b="0" i="1" smtClean="0">
                          <a:latin typeface="Cambria Math"/>
                        </a:rPr>
                        <m:t>𝐼</m:t>
                      </m:r>
                      <m:d>
                        <m:dPr>
                          <m:ctrlPr>
                            <a:rPr lang="en-US" altLang="zh-TW" sz="1200" b="0" i="1" smtClean="0">
                              <a:latin typeface="Cambria Math"/>
                            </a:rPr>
                          </m:ctrlPr>
                        </m:dPr>
                        <m:e>
                          <m:sSub>
                            <m:sSubPr>
                              <m:ctrlPr>
                                <a:rPr lang="en-US" altLang="zh-TW" sz="1200" b="1" i="1" smtClean="0">
                                  <a:latin typeface="Cambria Math"/>
                                </a:rPr>
                              </m:ctrlPr>
                            </m:sSubPr>
                            <m:e>
                              <m:r>
                                <a:rPr lang="en-US" altLang="zh-TW" sz="1200" b="1" i="1" smtClean="0">
                                  <a:latin typeface="Cambria Math"/>
                                </a:rPr>
                                <m:t>𝑪</m:t>
                              </m:r>
                            </m:e>
                            <m:sub>
                              <m:r>
                                <a:rPr lang="en-US" altLang="zh-TW" sz="1200" b="1" i="1" smtClean="0">
                                  <a:latin typeface="Cambria Math"/>
                                </a:rPr>
                                <m:t>𝒋</m:t>
                              </m:r>
                            </m:sub>
                          </m:sSub>
                        </m:e>
                      </m:d>
                      <m:r>
                        <a:rPr lang="en-US" altLang="zh-TW" sz="1200" b="0" i="1" smtClean="0">
                          <a:latin typeface="Cambria Math"/>
                        </a:rPr>
                        <m:t>=</m:t>
                      </m:r>
                      <m:r>
                        <a:rPr lang="en-US" altLang="zh-TW" sz="1200" b="0" i="1" smtClean="0">
                          <a:latin typeface="Cambria Math"/>
                        </a:rPr>
                        <m:t>𝑒</m:t>
                      </m:r>
                      <m:d>
                        <m:dPr>
                          <m:ctrlPr>
                            <a:rPr lang="en-US" altLang="zh-TW" sz="1200" b="0" i="1" smtClean="0">
                              <a:latin typeface="Cambria Math"/>
                            </a:rPr>
                          </m:ctrlPr>
                        </m:dPr>
                        <m:e>
                          <m:sSub>
                            <m:sSubPr>
                              <m:ctrlPr>
                                <a:rPr lang="en-US" altLang="zh-TW" sz="1200" b="1" i="1" smtClean="0">
                                  <a:latin typeface="Cambria Math"/>
                                </a:rPr>
                              </m:ctrlPr>
                            </m:sSubPr>
                            <m:e>
                              <m:r>
                                <a:rPr lang="en-US" altLang="zh-TW" sz="1200" b="1" i="1" smtClean="0">
                                  <a:latin typeface="Cambria Math"/>
                                </a:rPr>
                                <m:t>𝒄</m:t>
                              </m:r>
                            </m:e>
                            <m:sub>
                              <m:r>
                                <a:rPr lang="en-US" altLang="zh-TW" sz="1200" b="1" i="1" smtClean="0">
                                  <a:latin typeface="Cambria Math"/>
                                </a:rPr>
                                <m:t>𝒋</m:t>
                              </m:r>
                            </m:sub>
                          </m:sSub>
                        </m:e>
                      </m:d>
                      <m:r>
                        <a:rPr lang="en-US" altLang="zh-TW" sz="1200" b="0" i="1" smtClean="0">
                          <a:latin typeface="Cambria Math"/>
                        </a:rPr>
                        <m:t>−</m:t>
                      </m:r>
                      <m:nary>
                        <m:naryPr>
                          <m:chr m:val="∑"/>
                          <m:supHide m:val="on"/>
                          <m:ctrlPr>
                            <a:rPr lang="en-US" altLang="zh-TW" sz="1200" b="0" i="1" smtClean="0">
                              <a:latin typeface="Cambria Math"/>
                            </a:rPr>
                          </m:ctrlPr>
                        </m:naryPr>
                        <m:sub>
                          <m:r>
                            <a:rPr lang="en-US" altLang="zh-TW" sz="1200" b="0" i="1" smtClean="0">
                              <a:latin typeface="Cambria Math"/>
                            </a:rPr>
                            <m:t>𝑘</m:t>
                          </m:r>
                          <m:r>
                            <a:rPr lang="en-US" altLang="zh-TW" sz="1200" b="0" i="1" smtClean="0">
                              <a:latin typeface="Cambria Math"/>
                            </a:rPr>
                            <m:t>≠</m:t>
                          </m:r>
                          <m:r>
                            <a:rPr lang="en-US" altLang="zh-TW" sz="1200" b="0" i="1" smtClean="0">
                              <a:latin typeface="Cambria Math"/>
                            </a:rPr>
                            <m:t>𝑗</m:t>
                          </m:r>
                        </m:sub>
                        <m:sup/>
                        <m:e>
                          <m:sSub>
                            <m:sSubPr>
                              <m:ctrlPr>
                                <a:rPr lang="en-US" altLang="zh-TW" sz="1200" b="0" i="1" smtClean="0">
                                  <a:latin typeface="Cambria Math"/>
                                </a:rPr>
                              </m:ctrlPr>
                            </m:sSubPr>
                            <m:e>
                              <m:r>
                                <a:rPr lang="en-US" altLang="zh-TW" sz="1200" b="0" i="1" smtClean="0">
                                  <a:latin typeface="Cambria Math"/>
                                </a:rPr>
                                <m:t>𝑎</m:t>
                              </m:r>
                            </m:e>
                            <m:sub>
                              <m:r>
                                <a:rPr lang="en-US" altLang="zh-TW" sz="1200" b="0" i="1" smtClean="0">
                                  <a:latin typeface="Cambria Math"/>
                                </a:rPr>
                                <m:t>𝑘</m:t>
                              </m:r>
                            </m:sub>
                          </m:sSub>
                          <m:r>
                            <a:rPr lang="en-US" altLang="zh-TW" sz="1200" b="0" i="1" smtClean="0">
                              <a:latin typeface="Cambria Math"/>
                            </a:rPr>
                            <m:t>𝑒</m:t>
                          </m:r>
                          <m:d>
                            <m:dPr>
                              <m:ctrlPr>
                                <a:rPr lang="en-US" altLang="zh-TW" sz="1200" b="0" i="1" smtClean="0">
                                  <a:latin typeface="Cambria Math"/>
                                </a:rPr>
                              </m:ctrlPr>
                            </m:dPr>
                            <m:e>
                              <m:sSub>
                                <m:sSubPr>
                                  <m:ctrlPr>
                                    <a:rPr lang="en-US" altLang="zh-TW" sz="1200" b="1" i="1" smtClean="0">
                                      <a:latin typeface="Cambria Math"/>
                                    </a:rPr>
                                  </m:ctrlPr>
                                </m:sSubPr>
                                <m:e>
                                  <m:r>
                                    <a:rPr lang="en-US" altLang="zh-TW" sz="1200" b="1" i="1" smtClean="0">
                                      <a:latin typeface="Cambria Math"/>
                                    </a:rPr>
                                    <m:t>𝒄</m:t>
                                  </m:r>
                                </m:e>
                                <m:sub>
                                  <m:r>
                                    <a:rPr lang="en-US" altLang="zh-TW" sz="1200" b="1" i="1" smtClean="0">
                                      <a:latin typeface="Cambria Math"/>
                                    </a:rPr>
                                    <m:t>𝒌</m:t>
                                  </m:r>
                                </m:sub>
                              </m:sSub>
                            </m:e>
                          </m:d>
                        </m:e>
                      </m:nary>
                    </m:oMath>
                  </m:oMathPara>
                </a14:m>
                <a:endParaRPr lang="en-US" altLang="zh-TW" sz="1200" dirty="0" smtClean="0"/>
              </a:p>
              <a:p>
                <a:endParaRPr lang="en-US" altLang="zh-TW" sz="1200" dirty="0" smtClean="0"/>
              </a:p>
              <a:p>
                <a:r>
                  <a:rPr lang="en-US" altLang="zh-TW" sz="1200" dirty="0" smtClean="0"/>
                  <a:t>At boundary more excited cells inhibit their less excited neighbors even more and vice versa. Thus, at boundary dark areas even darker than interior dark ones, light areas are lighter than interior light ones.</a:t>
                </a:r>
              </a:p>
              <a:p>
                <a:r>
                  <a:rPr lang="en-US" altLang="zh-TW" sz="1200" dirty="0" smtClean="0"/>
                  <a:t>Nature’s edge detection</a:t>
                </a:r>
              </a:p>
              <a:p>
                <a:endParaRPr lang="zh-TW" altLang="en-US" sz="1200" dirty="0" smtClean="0"/>
              </a:p>
            </p:txBody>
          </p:sp>
        </mc:Choice>
        <mc:Fallback xmlns="">
          <p:sp>
            <p:nvSpPr>
              <p:cNvPr id="52227" name="Rectangle 3"/>
              <p:cNvSpPr>
                <a:spLocks noGrp="1" noRot="1" noChangeAspect="1" noMove="1" noResize="1" noEditPoints="1" noAdjustHandles="1" noChangeArrowheads="1" noChangeShapeType="1" noTextEdit="1"/>
              </p:cNvSpPr>
              <p:nvPr>
                <p:ph sz="quarter" idx="10"/>
              </p:nvPr>
            </p:nvSpPr>
            <p:spPr>
              <a:xfrm>
                <a:off x="3581400" y="895350"/>
                <a:ext cx="5105400" cy="3600450"/>
              </a:xfrm>
              <a:blipFill rotWithShape="1">
                <a:blip r:embed="rId4"/>
                <a:stretch>
                  <a:fillRect r="-597" b="-7276"/>
                </a:stretch>
              </a:blipFill>
            </p:spPr>
            <p:txBody>
              <a:bodyPr/>
              <a:lstStyle/>
              <a:p>
                <a:r>
                  <a:rPr lang="en-US">
                    <a:noFill/>
                  </a:rPr>
                  <a:t> </a:t>
                </a:r>
              </a:p>
            </p:txBody>
          </p:sp>
        </mc:Fallback>
      </mc:AlternateContent>
      <p:sp>
        <p:nvSpPr>
          <p:cNvPr id="52232" name="Rectangle 54"/>
          <p:cNvSpPr>
            <a:spLocks noGrp="1" noChangeArrowheads="1"/>
          </p:cNvSpPr>
          <p:nvPr>
            <p:ph type="title"/>
          </p:nvPr>
        </p:nvSpPr>
        <p:spPr/>
        <p:txBody>
          <a:bodyPr>
            <a:normAutofit fontScale="90000"/>
          </a:bodyPr>
          <a:lstStyle/>
          <a:p>
            <a:r>
              <a:rPr lang="en-US" altLang="zh-TW" dirty="0" smtClean="0"/>
              <a:t>Lateral Inhibition and Contrast</a:t>
            </a:r>
            <a:endParaRPr lang="zh-TW" altLang="en-US" dirty="0"/>
          </a:p>
        </p:txBody>
      </p:sp>
      <p:sp>
        <p:nvSpPr>
          <p:cNvPr id="88089" name="Text Box 25"/>
          <p:cNvSpPr txBox="1">
            <a:spLocks noChangeArrowheads="1"/>
          </p:cNvSpPr>
          <p:nvPr/>
        </p:nvSpPr>
        <p:spPr bwMode="auto">
          <a:xfrm>
            <a:off x="1896824" y="2876550"/>
            <a:ext cx="755143" cy="369332"/>
          </a:xfrm>
          <a:prstGeom prst="rect">
            <a:avLst/>
          </a:prstGeom>
          <a:noFill/>
          <a:ln w="9525">
            <a:noFill/>
            <a:miter lim="800000"/>
            <a:headEnd/>
            <a:tailEnd/>
          </a:ln>
        </p:spPr>
        <p:txBody>
          <a:bodyPr wrap="none">
            <a:prstTxWarp prst="textNoShape">
              <a:avLst/>
            </a:prstTxWarp>
            <a:spAutoFit/>
          </a:bodyPr>
          <a:lstStyle/>
          <a:p>
            <a:r>
              <a:rPr lang="en-US" altLang="zh-TW" sz="1800" dirty="0">
                <a:ea typeface="新細明體" charset="-120"/>
                <a:cs typeface="新細明體" charset="-120"/>
              </a:rPr>
              <a:t>excite</a:t>
            </a:r>
          </a:p>
        </p:txBody>
      </p:sp>
      <p:sp>
        <p:nvSpPr>
          <p:cNvPr id="88090" name="Text Box 26"/>
          <p:cNvSpPr txBox="1">
            <a:spLocks noChangeArrowheads="1"/>
          </p:cNvSpPr>
          <p:nvPr/>
        </p:nvSpPr>
        <p:spPr bwMode="auto">
          <a:xfrm>
            <a:off x="1927860" y="3818335"/>
            <a:ext cx="837089" cy="369332"/>
          </a:xfrm>
          <a:prstGeom prst="rect">
            <a:avLst/>
          </a:prstGeom>
          <a:noFill/>
          <a:ln w="9525">
            <a:noFill/>
            <a:miter lim="800000"/>
            <a:headEnd/>
            <a:tailEnd/>
          </a:ln>
        </p:spPr>
        <p:txBody>
          <a:bodyPr wrap="none">
            <a:prstTxWarp prst="textNoShape">
              <a:avLst/>
            </a:prstTxWarp>
            <a:spAutoFit/>
          </a:bodyPr>
          <a:lstStyle/>
          <a:p>
            <a:r>
              <a:rPr lang="en-US" altLang="zh-TW" sz="1800" dirty="0">
                <a:ea typeface="新細明體" charset="-120"/>
                <a:cs typeface="新細明體" charset="-120"/>
              </a:rPr>
              <a:t>inhibit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089"/>
                                        </p:tgtEl>
                                        <p:attrNameLst>
                                          <p:attrName>style.visibility</p:attrName>
                                        </p:attrNameLst>
                                      </p:cBhvr>
                                      <p:to>
                                        <p:strVal val="visible"/>
                                      </p:to>
                                    </p:set>
                                    <p:animEffect transition="in" filter="fade">
                                      <p:cBhvr>
                                        <p:cTn id="7" dur="500"/>
                                        <p:tgtEl>
                                          <p:spTgt spid="88089"/>
                                        </p:tgtEl>
                                      </p:cBhvr>
                                    </p:animEffect>
                                  </p:childTnLst>
                                </p:cTn>
                              </p:par>
                              <p:par>
                                <p:cTn id="8" presetID="10" presetClass="entr" presetSubtype="0" fill="hold" nodeType="withEffect">
                                  <p:stCondLst>
                                    <p:cond delay="0"/>
                                  </p:stCondLst>
                                  <p:childTnLst>
                                    <p:set>
                                      <p:cBhvr>
                                        <p:cTn id="9" dur="1" fill="hold">
                                          <p:stCondLst>
                                            <p:cond delay="0"/>
                                          </p:stCondLst>
                                        </p:cTn>
                                        <p:tgtEl>
                                          <p:spTgt spid="88088"/>
                                        </p:tgtEl>
                                        <p:attrNameLst>
                                          <p:attrName>style.visibility</p:attrName>
                                        </p:attrNameLst>
                                      </p:cBhvr>
                                      <p:to>
                                        <p:strVal val="visible"/>
                                      </p:to>
                                    </p:set>
                                    <p:animEffect transition="in" filter="fade">
                                      <p:cBhvr>
                                        <p:cTn id="10" dur="500"/>
                                        <p:tgtEl>
                                          <p:spTgt spid="880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8090"/>
                                        </p:tgtEl>
                                        <p:attrNameLst>
                                          <p:attrName>style.visibility</p:attrName>
                                        </p:attrNameLst>
                                      </p:cBhvr>
                                      <p:to>
                                        <p:strVal val="visible"/>
                                      </p:to>
                                    </p:set>
                                    <p:animEffect transition="in" filter="fade">
                                      <p:cBhvr>
                                        <p:cTn id="13" dur="500"/>
                                        <p:tgtEl>
                                          <p:spTgt spid="8809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2227">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2227">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22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9" grpId="0"/>
      <p:bldP spid="8809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sz="quarter" idx="1"/>
          </p:nvPr>
        </p:nvSpPr>
        <p:spPr>
          <a:xfrm>
            <a:off x="457200" y="1085850"/>
            <a:ext cx="7924800" cy="1714500"/>
          </a:xfrm>
        </p:spPr>
        <p:txBody>
          <a:bodyPr>
            <a:normAutofit fontScale="77500" lnSpcReduction="20000"/>
          </a:bodyPr>
          <a:lstStyle/>
          <a:p>
            <a:r>
              <a:rPr lang="en-US" dirty="0" smtClean="0"/>
              <a:t>Need way to describe colors precisely for industry and science</a:t>
            </a:r>
          </a:p>
          <a:p>
            <a:r>
              <a:rPr lang="en-US" dirty="0" err="1" smtClean="0"/>
              <a:t>Tristimulus</a:t>
            </a:r>
            <a:r>
              <a:rPr lang="en-US" dirty="0" smtClean="0"/>
              <a:t> Theory makes us want to describe all visible colors in terms of three variables (to get 3D coordinate space) vs. infinite number of spectral wavelengths or special reference swatches…</a:t>
            </a:r>
          </a:p>
          <a:p>
            <a:r>
              <a:rPr lang="en-US" dirty="0" smtClean="0"/>
              <a:t>Choose three well-defined light colors to be the three variables/”primaries”  (R, G, B)</a:t>
            </a:r>
          </a:p>
          <a:p>
            <a:r>
              <a:rPr lang="en-US" dirty="0" smtClean="0"/>
              <a:t>People sit in a dark room matching colors</a:t>
            </a:r>
            <a:endParaRPr 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51</a:t>
            </a:fld>
            <a:r>
              <a:rPr lang="en-US" dirty="0" smtClean="0"/>
              <a:t>/57</a:t>
            </a:r>
            <a:endParaRPr lang="en-US" dirty="0"/>
          </a:p>
        </p:txBody>
      </p:sp>
      <p:sp>
        <p:nvSpPr>
          <p:cNvPr id="54274" name="Rectangle 2"/>
          <p:cNvSpPr>
            <a:spLocks noGrp="1" noChangeArrowheads="1"/>
          </p:cNvSpPr>
          <p:nvPr>
            <p:ph type="title"/>
          </p:nvPr>
        </p:nvSpPr>
        <p:spPr/>
        <p:txBody>
          <a:bodyPr>
            <a:normAutofit fontScale="90000"/>
          </a:bodyPr>
          <a:lstStyle/>
          <a:p>
            <a:r>
              <a:rPr lang="en-US" smtClean="0"/>
              <a:t>Color Matching (1/3)</a:t>
            </a:r>
            <a:endParaRPr lang="en-US"/>
          </a:p>
        </p:txBody>
      </p:sp>
      <p:pic>
        <p:nvPicPr>
          <p:cNvPr id="7" name="Picture 6" descr="color-ma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2571750"/>
            <a:ext cx="3928461" cy="213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sz="quarter" idx="1"/>
          </p:nvPr>
        </p:nvSpPr>
        <p:spPr>
          <a:xfrm>
            <a:off x="457200" y="1085850"/>
            <a:ext cx="4800600" cy="3600450"/>
          </a:xfrm>
        </p:spPr>
        <p:txBody>
          <a:bodyPr>
            <a:normAutofit/>
          </a:bodyPr>
          <a:lstStyle/>
          <a:p>
            <a:r>
              <a:rPr lang="en-US" sz="1400" dirty="0" smtClean="0"/>
              <a:t>But any three primaries R, G and B can’t match all visible colors (for reasons we’ll be exploring soon)</a:t>
            </a:r>
          </a:p>
          <a:p>
            <a:r>
              <a:rPr lang="en-US" sz="1400" dirty="0" smtClean="0"/>
              <a:t>Sometimes need to add/subtract some R to sample you are trying to match. </a:t>
            </a:r>
            <a:endParaRPr lang="en-US" sz="1400"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52</a:t>
            </a:fld>
            <a:r>
              <a:rPr lang="en-US" dirty="0" smtClean="0"/>
              <a:t>/57</a:t>
            </a:r>
            <a:endParaRPr lang="en-US" dirty="0"/>
          </a:p>
        </p:txBody>
      </p:sp>
      <p:sp>
        <p:nvSpPr>
          <p:cNvPr id="55298" name="Rectangle 2"/>
          <p:cNvSpPr>
            <a:spLocks noGrp="1" noChangeArrowheads="1"/>
          </p:cNvSpPr>
          <p:nvPr>
            <p:ph type="title"/>
          </p:nvPr>
        </p:nvSpPr>
        <p:spPr/>
        <p:txBody>
          <a:bodyPr>
            <a:normAutofit fontScale="90000"/>
          </a:bodyPr>
          <a:lstStyle/>
          <a:p>
            <a:r>
              <a:rPr lang="en-US" dirty="0" smtClean="0"/>
              <a:t>Color Matching (2/3)</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85283"/>
            <a:ext cx="3266667" cy="208666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600" y="2114550"/>
            <a:ext cx="3340000" cy="209333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0" y="57150"/>
            <a:ext cx="3253333" cy="2066667"/>
          </a:xfrm>
          <a:prstGeom prst="rect">
            <a:avLst/>
          </a:prstGeom>
        </p:spPr>
      </p:pic>
      <p:sp>
        <p:nvSpPr>
          <p:cNvPr id="2" name="TextBox 1"/>
          <p:cNvSpPr txBox="1"/>
          <p:nvPr/>
        </p:nvSpPr>
        <p:spPr>
          <a:xfrm>
            <a:off x="3222522" y="3125157"/>
            <a:ext cx="965329" cy="261610"/>
          </a:xfrm>
          <a:prstGeom prst="rect">
            <a:avLst/>
          </a:prstGeom>
          <a:noFill/>
        </p:spPr>
        <p:txBody>
          <a:bodyPr wrap="none" rtlCol="0">
            <a:spAutoFit/>
          </a:bodyPr>
          <a:lstStyle/>
          <a:p>
            <a:r>
              <a:rPr lang="en-US" sz="1100" dirty="0" smtClean="0"/>
              <a:t> 50  220  200</a:t>
            </a:r>
            <a:endParaRPr lang="en-US" sz="1100" dirty="0"/>
          </a:p>
        </p:txBody>
      </p:sp>
      <p:sp>
        <p:nvSpPr>
          <p:cNvPr id="14" name="TextBox 13"/>
          <p:cNvSpPr txBox="1"/>
          <p:nvPr/>
        </p:nvSpPr>
        <p:spPr>
          <a:xfrm>
            <a:off x="457200" y="4277484"/>
            <a:ext cx="8893069" cy="461665"/>
          </a:xfrm>
          <a:prstGeom prst="rect">
            <a:avLst/>
          </a:prstGeom>
          <a:noFill/>
        </p:spPr>
        <p:txBody>
          <a:bodyPr wrap="square" rtlCol="0">
            <a:spAutoFit/>
          </a:bodyPr>
          <a:lstStyle/>
          <a:p>
            <a:r>
              <a:rPr lang="en-US" sz="1200" dirty="0" smtClean="0"/>
              <a:t>Try for yourself! Try matching target color with </a:t>
            </a:r>
            <a:r>
              <a:rPr lang="en-US" altLang="zh-TW" sz="1200" dirty="0" smtClean="0">
                <a:ea typeface="新細明體" charset="-120"/>
                <a:cs typeface="Times New Roman" charset="0"/>
              </a:rPr>
              <a:t>λ = </a:t>
            </a:r>
            <a:r>
              <a:rPr lang="en-US" sz="1200" dirty="0" smtClean="0"/>
              <a:t>500. Impossible to do so by only adding R, G, and B: </a:t>
            </a:r>
            <a:r>
              <a:rPr lang="en-US" sz="1200" dirty="0">
                <a:hlinkClick r:id="rId6"/>
              </a:rPr>
              <a:t>http://graphics.stanford.edu/courses/cs178/applets/colormatching.html</a:t>
            </a:r>
            <a:endParaRPr lang="en-US" sz="1200" dirty="0"/>
          </a:p>
        </p:txBody>
      </p:sp>
      <p:sp>
        <p:nvSpPr>
          <p:cNvPr id="11" name="TextBox 10"/>
          <p:cNvSpPr txBox="1"/>
          <p:nvPr/>
        </p:nvSpPr>
        <p:spPr>
          <a:xfrm>
            <a:off x="8190556" y="1200150"/>
            <a:ext cx="777777" cy="261610"/>
          </a:xfrm>
          <a:prstGeom prst="rect">
            <a:avLst/>
          </a:prstGeom>
          <a:noFill/>
        </p:spPr>
        <p:txBody>
          <a:bodyPr wrap="none" rtlCol="0">
            <a:spAutoFit/>
          </a:bodyPr>
          <a:lstStyle/>
          <a:p>
            <a:r>
              <a:rPr lang="en-US" sz="1100" dirty="0" smtClean="0"/>
              <a:t>0  250  20</a:t>
            </a:r>
            <a:endParaRPr lang="en-US" sz="1100" dirty="0"/>
          </a:p>
        </p:txBody>
      </p:sp>
      <p:sp>
        <p:nvSpPr>
          <p:cNvPr id="12" name="TextBox 11"/>
          <p:cNvSpPr txBox="1"/>
          <p:nvPr/>
        </p:nvSpPr>
        <p:spPr>
          <a:xfrm>
            <a:off x="5555737" y="3540228"/>
            <a:ext cx="620683" cy="261610"/>
          </a:xfrm>
          <a:prstGeom prst="rect">
            <a:avLst/>
          </a:prstGeom>
          <a:noFill/>
        </p:spPr>
        <p:txBody>
          <a:bodyPr wrap="none" rtlCol="0">
            <a:spAutoFit/>
          </a:bodyPr>
          <a:lstStyle/>
          <a:p>
            <a:r>
              <a:rPr lang="en-US" sz="1100" dirty="0" smtClean="0"/>
              <a:t>40  0  0</a:t>
            </a:r>
            <a:endParaRPr 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33"/>
          <p:cNvSpPr>
            <a:spLocks noGrp="1" noChangeArrowheads="1"/>
          </p:cNvSpPr>
          <p:nvPr>
            <p:ph type="title"/>
          </p:nvPr>
        </p:nvSpPr>
        <p:spPr>
          <a:xfrm>
            <a:off x="457200" y="594003"/>
            <a:ext cx="8382000" cy="308967"/>
          </a:xfrm>
        </p:spPr>
        <p:txBody>
          <a:bodyPr>
            <a:normAutofit fontScale="90000"/>
          </a:bodyPr>
          <a:lstStyle/>
          <a:p>
            <a:r>
              <a:rPr lang="en-US" altLang="zh-TW" dirty="0" smtClean="0"/>
              <a:t>Color Matching (3/3)</a:t>
            </a:r>
            <a:endParaRPr lang="zh-TW" altLang="en-US" dirty="0"/>
          </a:p>
        </p:txBody>
      </p:sp>
      <mc:AlternateContent xmlns:mc="http://schemas.openxmlformats.org/markup-compatibility/2006" xmlns:a14="http://schemas.microsoft.com/office/drawing/2010/main">
        <mc:Choice Requires="a14">
          <p:sp>
            <p:nvSpPr>
              <p:cNvPr id="128003" name="Rectangle 3"/>
              <p:cNvSpPr>
                <a:spLocks noGrp="1" noChangeArrowheads="1"/>
              </p:cNvSpPr>
              <p:nvPr>
                <p:ph type="body" sz="half" idx="1"/>
              </p:nvPr>
            </p:nvSpPr>
            <p:spPr>
              <a:xfrm>
                <a:off x="670984" y="3257550"/>
                <a:ext cx="8473016" cy="1500188"/>
              </a:xfrm>
            </p:spPr>
            <p:txBody>
              <a:bodyPr>
                <a:normAutofit fontScale="70000" lnSpcReduction="20000"/>
              </a:bodyPr>
              <a:lstStyle/>
              <a:p>
                <a:pPr marL="0" indent="0">
                  <a:buNone/>
                </a:pPr>
                <a:r>
                  <a:rPr lang="en-US" altLang="zh-TW" dirty="0" smtClean="0">
                    <a:solidFill>
                      <a:srgbClr val="FF0000"/>
                    </a:solidFill>
                  </a:rPr>
                  <a:t>Note: these are NOT response functions! </a:t>
                </a:r>
                <a:r>
                  <a:rPr lang="en-US" altLang="zh-TW" dirty="0" smtClean="0"/>
                  <a:t>(and they have non-zero tails)</a:t>
                </a:r>
              </a:p>
              <a:p>
                <a:r>
                  <a:rPr lang="en-US" altLang="zh-TW" dirty="0" smtClean="0"/>
                  <a:t>Negative value of r</a:t>
                </a:r>
                <a14:m>
                  <m:oMath xmlns:m="http://schemas.openxmlformats.org/officeDocument/2006/math">
                    <m:r>
                      <m:rPr>
                        <m:sty m:val="p"/>
                      </m:rPr>
                      <a:rPr lang="en-US" altLang="zh-TW" b="0" i="0" smtClean="0">
                        <a:latin typeface="Cambria Math"/>
                      </a:rPr>
                      <m:t>ed</m:t>
                    </m:r>
                    <m:r>
                      <a:rPr lang="en-US" altLang="zh-TW" b="0" i="0" smtClean="0">
                        <a:latin typeface="Cambria Math"/>
                      </a:rPr>
                      <m:t> </m:t>
                    </m:r>
                    <m:r>
                      <a:rPr lang="en-US" altLang="zh-TW" b="0" i="1" smtClean="0">
                        <a:latin typeface="Cambria Math"/>
                      </a:rPr>
                      <m:t>𝑓</m:t>
                    </m:r>
                  </m:oMath>
                </a14:m>
                <a:r>
                  <a:rPr lang="en-US" altLang="zh-TW" dirty="0" smtClean="0"/>
                  <a:t> =&gt; cannot match, must “subtract,” i.e., add that amount to unknown</a:t>
                </a:r>
              </a:p>
              <a:p>
                <a:r>
                  <a:rPr lang="en-US" altLang="zh-TW" dirty="0" smtClean="0"/>
                  <a:t>Mixing positive amounts of arbitrary R, G, B primaries provides large color gamut, e.g., display devices, but no device based on a finite number of primaries can show all colors!  (as we’ll see, n primaries define a convex hull which can’t cover the visible gamut)</a:t>
                </a:r>
                <a:endParaRPr lang="en-US" altLang="zh-TW" dirty="0"/>
              </a:p>
            </p:txBody>
          </p:sp>
        </mc:Choice>
        <mc:Fallback xmlns="">
          <p:sp>
            <p:nvSpPr>
              <p:cNvPr id="128003" name="Rectangle 3"/>
              <p:cNvSpPr>
                <a:spLocks noGrp="1" noRot="1" noChangeAspect="1" noMove="1" noResize="1" noEditPoints="1" noAdjustHandles="1" noChangeArrowheads="1" noChangeShapeType="1" noTextEdit="1"/>
              </p:cNvSpPr>
              <p:nvPr>
                <p:ph type="body" sz="half" idx="1"/>
              </p:nvPr>
            </p:nvSpPr>
            <p:spPr>
              <a:xfrm>
                <a:off x="670984" y="3257550"/>
                <a:ext cx="8473016" cy="1500188"/>
              </a:xfrm>
              <a:blipFill rotWithShape="1">
                <a:blip r:embed="rId3"/>
                <a:stretch>
                  <a:fillRect l="-432" t="-4472" r="-2230" b="-4878"/>
                </a:stretch>
              </a:blipFill>
            </p:spPr>
            <p:txBody>
              <a:bodyPr/>
              <a:lstStyle/>
              <a:p>
                <a:r>
                  <a:rPr lang="en-US">
                    <a:noFill/>
                  </a:rPr>
                  <a:t> </a:t>
                </a:r>
              </a:p>
            </p:txBody>
          </p:sp>
        </mc:Fallback>
      </mc:AlternateContent>
      <p:sp>
        <p:nvSpPr>
          <p:cNvPr id="4" name="Footer Placeholder 3"/>
          <p:cNvSpPr>
            <a:spLocks noGrp="1"/>
          </p:cNvSpPr>
          <p:nvPr>
            <p:ph type="ftr" sz="quarter" idx="10"/>
          </p:nvPr>
        </p:nvSpPr>
        <p:spPr/>
        <p:txBody>
          <a:bodyPr/>
          <a:lstStyle/>
          <a:p>
            <a:r>
              <a:rPr lang="en-US" smtClean="0"/>
              <a:t>Color</a:t>
            </a:r>
            <a:endParaRPr lang="en-US" dirty="0"/>
          </a:p>
        </p:txBody>
      </p:sp>
      <p:sp>
        <p:nvSpPr>
          <p:cNvPr id="5" name="Slide Number Placeholder 4"/>
          <p:cNvSpPr>
            <a:spLocks noGrp="1"/>
          </p:cNvSpPr>
          <p:nvPr>
            <p:ph type="sldNum" sz="quarter" idx="11"/>
          </p:nvPr>
        </p:nvSpPr>
        <p:spPr/>
        <p:txBody>
          <a:bodyPr/>
          <a:lstStyle/>
          <a:p>
            <a:fld id="{2429FA1C-5F42-224C-8C60-E04BD2BEA25A}" type="slidenum">
              <a:rPr lang="en-US" smtClean="0"/>
              <a:pPr/>
              <a:t>53</a:t>
            </a:fld>
            <a:r>
              <a:rPr lang="en-US" dirty="0" smtClean="0"/>
              <a:t>/57</a:t>
            </a:r>
            <a:endParaRPr lang="en-US" dirty="0"/>
          </a:p>
        </p:txBody>
      </p:sp>
      <p:pic>
        <p:nvPicPr>
          <p:cNvPr id="12" name="Picture 11" descr="rgbmat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654" y="594002"/>
            <a:ext cx="3546696" cy="256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487680" y="1123950"/>
            <a:ext cx="3505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pPr eaLnBrk="1" hangingPunct="1">
              <a:spcBef>
                <a:spcPct val="50000"/>
              </a:spcBef>
            </a:pPr>
            <a:r>
              <a:rPr lang="en-US" altLang="zh-TW" sz="1400" b="1" dirty="0">
                <a:latin typeface="+mj-lt"/>
                <a:ea typeface="新細明體" pitchFamily="18" charset="-120"/>
              </a:rPr>
              <a:t>Color-matching functions, showing amounts of three primaries needed by average observer to match a color of constant luminance, for all values of dominant wavelength in visible spectrum.</a:t>
            </a: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3771" y="3710593"/>
            <a:ext cx="176629" cy="156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animEffect transition="in" filter="fade">
                                      <p:cBhvr>
                                        <p:cTn id="7" dur="500"/>
                                        <p:tgtEl>
                                          <p:spTgt spid="128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003">
                                            <p:txEl>
                                              <p:pRg st="1" end="1"/>
                                            </p:txEl>
                                          </p:spTgt>
                                        </p:tgtEl>
                                        <p:attrNameLst>
                                          <p:attrName>style.visibility</p:attrName>
                                        </p:attrNameLst>
                                      </p:cBhvr>
                                      <p:to>
                                        <p:strVal val="visible"/>
                                      </p:to>
                                    </p:set>
                                    <p:animEffect transition="in" filter="fade">
                                      <p:cBhvr>
                                        <p:cTn id="12" dur="500"/>
                                        <p:tgtEl>
                                          <p:spTgt spid="1280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003">
                                            <p:txEl>
                                              <p:pRg st="2" end="2"/>
                                            </p:txEl>
                                          </p:spTgt>
                                        </p:tgtEl>
                                        <p:attrNameLst>
                                          <p:attrName>style.visibility</p:attrName>
                                        </p:attrNameLst>
                                      </p:cBhvr>
                                      <p:to>
                                        <p:strVal val="visible"/>
                                      </p:to>
                                    </p:set>
                                    <p:animEffect transition="in" filter="fade">
                                      <p:cBhvr>
                                        <p:cTn id="17" dur="500"/>
                                        <p:tgtEl>
                                          <p:spTgt spid="1280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sz="quarter" idx="1"/>
          </p:nvPr>
        </p:nvSpPr>
        <p:spPr>
          <a:xfrm>
            <a:off x="609600" y="1033940"/>
            <a:ext cx="8331200" cy="3729038"/>
          </a:xfrm>
        </p:spPr>
        <p:txBody>
          <a:bodyPr>
            <a:normAutofit lnSpcReduction="10000"/>
          </a:bodyPr>
          <a:lstStyle/>
          <a:p>
            <a:pPr eaLnBrk="1" hangingPunct="1">
              <a:buFont typeface="Verdana" charset="0"/>
              <a:buNone/>
            </a:pPr>
            <a:endParaRPr lang="en-US" altLang="zh-TW" sz="1600" dirty="0">
              <a:ea typeface="新細明體" charset="-120"/>
              <a:cs typeface="新細明體" charset="-120"/>
            </a:endParaRPr>
          </a:p>
          <a:p>
            <a:pPr eaLnBrk="1" hangingPunct="1"/>
            <a:r>
              <a:rPr lang="en-US" altLang="zh-TW" sz="1600" dirty="0" smtClean="0">
                <a:ea typeface="新細明體" charset="-120"/>
                <a:cs typeface="新細明體" charset="-120"/>
              </a:rPr>
              <a:t>Having to use negative </a:t>
            </a:r>
            <a:r>
              <a:rPr lang="en-US" altLang="zh-TW" sz="1600" dirty="0">
                <a:ea typeface="新細明體" charset="-120"/>
                <a:cs typeface="新細明體" charset="-120"/>
              </a:rPr>
              <a:t>amount of primaries is </a:t>
            </a:r>
            <a:r>
              <a:rPr lang="en-US" altLang="zh-TW" sz="1600" dirty="0" smtClean="0">
                <a:ea typeface="新細明體" charset="-120"/>
                <a:cs typeface="新細明體" charset="-120"/>
              </a:rPr>
              <a:t>awkward</a:t>
            </a:r>
            <a:endParaRPr lang="en-US" altLang="zh-TW" sz="1600" dirty="0">
              <a:ea typeface="新細明體" charset="-120"/>
              <a:cs typeface="新細明體" charset="-120"/>
            </a:endParaRPr>
          </a:p>
          <a:p>
            <a:pPr eaLnBrk="1" hangingPunct="1"/>
            <a:r>
              <a:rPr lang="en-US" altLang="zh-TW" sz="1600" dirty="0">
                <a:ea typeface="新細明體" charset="-120"/>
                <a:cs typeface="新細明體" charset="-120"/>
              </a:rPr>
              <a:t>Commission </a:t>
            </a:r>
            <a:r>
              <a:rPr lang="en-US" altLang="zh-TW" sz="1600" dirty="0" err="1">
                <a:ea typeface="新細明體" charset="-120"/>
                <a:cs typeface="新細明體" charset="-120"/>
              </a:rPr>
              <a:t>Internationale</a:t>
            </a:r>
            <a:r>
              <a:rPr lang="en-US" altLang="zh-TW" sz="1600" dirty="0">
                <a:ea typeface="新細明體" charset="-120"/>
                <a:cs typeface="新細明體" charset="-120"/>
              </a:rPr>
              <a:t> de </a:t>
            </a:r>
            <a:r>
              <a:rPr lang="en-US" altLang="zh-TW" sz="1600" dirty="0" err="1">
                <a:ea typeface="新細明體" charset="-120"/>
                <a:cs typeface="新細明體" charset="-120"/>
              </a:rPr>
              <a:t>l</a:t>
            </a:r>
            <a:r>
              <a:rPr lang="en-US" altLang="zh-TW" sz="1600" dirty="0" err="1">
                <a:ea typeface="新細明體" charset="-120"/>
                <a:cs typeface="Times New Roman" charset="0"/>
              </a:rPr>
              <a:t>´Éclairage</a:t>
            </a:r>
            <a:r>
              <a:rPr lang="en-US" altLang="zh-TW" sz="1600" dirty="0">
                <a:ea typeface="新細明體" charset="-120"/>
                <a:cs typeface="Times New Roman" charset="0"/>
              </a:rPr>
              <a:t> (CIE) defined </a:t>
            </a:r>
            <a:r>
              <a:rPr lang="en-US" altLang="zh-TW" sz="1600" dirty="0" smtClean="0">
                <a:ea typeface="新細明體" charset="-120"/>
                <a:cs typeface="Times New Roman" charset="0"/>
              </a:rPr>
              <a:t>mathematical </a:t>
            </a:r>
            <a:r>
              <a:rPr lang="en-US" altLang="zh-TW" sz="1600" b="1" dirty="0" smtClean="0">
                <a:ea typeface="新細明體" charset="-120"/>
                <a:cs typeface="Times New Roman" charset="0"/>
              </a:rPr>
              <a:t>X</a:t>
            </a:r>
            <a:r>
              <a:rPr lang="en-US" altLang="zh-TW" sz="1600" dirty="0">
                <a:ea typeface="新細明體" charset="-120"/>
                <a:cs typeface="Times New Roman" charset="0"/>
              </a:rPr>
              <a:t>, </a:t>
            </a:r>
            <a:r>
              <a:rPr lang="en-US" altLang="zh-TW" sz="1600" b="1" dirty="0">
                <a:ea typeface="新細明體" charset="-120"/>
                <a:cs typeface="Times New Roman" charset="0"/>
              </a:rPr>
              <a:t>Y</a:t>
            </a:r>
            <a:r>
              <a:rPr lang="en-US" altLang="zh-TW" sz="1600" dirty="0">
                <a:ea typeface="新細明體" charset="-120"/>
                <a:cs typeface="Times New Roman" charset="0"/>
              </a:rPr>
              <a:t>, and </a:t>
            </a:r>
            <a:r>
              <a:rPr lang="en-US" altLang="zh-TW" sz="1600" b="1" dirty="0">
                <a:ea typeface="新細明體" charset="-120"/>
                <a:cs typeface="Times New Roman" charset="0"/>
              </a:rPr>
              <a:t>Z</a:t>
            </a:r>
            <a:r>
              <a:rPr lang="en-US" altLang="zh-TW" sz="1600" dirty="0">
                <a:ea typeface="新細明體" charset="-120"/>
                <a:cs typeface="Times New Roman" charset="0"/>
              </a:rPr>
              <a:t> primaries to replace </a:t>
            </a:r>
            <a:r>
              <a:rPr lang="en-US" altLang="zh-TW" sz="1600" dirty="0" smtClean="0">
                <a:ea typeface="新細明體" charset="-120"/>
                <a:cs typeface="Times New Roman" charset="0"/>
              </a:rPr>
              <a:t>R, G, B – can map to and from </a:t>
            </a:r>
            <a:r>
              <a:rPr lang="en-US" altLang="zh-TW" sz="1600" b="1" dirty="0" smtClean="0">
                <a:ea typeface="新細明體" charset="-120"/>
                <a:cs typeface="Times New Roman" charset="0"/>
              </a:rPr>
              <a:t>X, Y, Z </a:t>
            </a:r>
            <a:r>
              <a:rPr lang="en-US" altLang="zh-TW" sz="1600" dirty="0" smtClean="0">
                <a:ea typeface="新細明體" charset="-120"/>
                <a:cs typeface="Times New Roman" charset="0"/>
              </a:rPr>
              <a:t>to </a:t>
            </a:r>
            <a:r>
              <a:rPr lang="en-US" altLang="zh-TW" sz="1600" b="1" dirty="0" smtClean="0">
                <a:ea typeface="新細明體" charset="-120"/>
                <a:cs typeface="Times New Roman" charset="0"/>
              </a:rPr>
              <a:t>R, G, B</a:t>
            </a:r>
            <a:endParaRPr lang="en-US" altLang="zh-TW" sz="1600" b="1" dirty="0">
              <a:ea typeface="新細明體" charset="-120"/>
              <a:cs typeface="Times New Roman" charset="0"/>
            </a:endParaRPr>
          </a:p>
          <a:p>
            <a:pPr eaLnBrk="1" hangingPunct="1"/>
            <a:r>
              <a:rPr lang="en-US" altLang="zh-TW" sz="1600" dirty="0" err="1">
                <a:ea typeface="新細明體" charset="-120"/>
                <a:cs typeface="新細明體" charset="-120"/>
              </a:rPr>
              <a:t>x</a:t>
            </a:r>
            <a:r>
              <a:rPr lang="en-US" altLang="zh-TW" sz="1600" baseline="-25000" dirty="0" err="1">
                <a:ea typeface="新細明體" charset="-120"/>
                <a:cs typeface="新細明體" charset="-120"/>
              </a:rPr>
              <a:t>λ</a:t>
            </a:r>
            <a:r>
              <a:rPr lang="en-US" altLang="zh-TW" sz="1600" dirty="0">
                <a:ea typeface="新細明體" charset="-120"/>
                <a:cs typeface="新細明體" charset="-120"/>
              </a:rPr>
              <a:t>, </a:t>
            </a:r>
            <a:r>
              <a:rPr lang="en-US" altLang="zh-TW" sz="1600" dirty="0" err="1">
                <a:ea typeface="新細明體" charset="-120"/>
                <a:cs typeface="新細明體" charset="-120"/>
              </a:rPr>
              <a:t>y</a:t>
            </a:r>
            <a:r>
              <a:rPr lang="en-US" altLang="zh-TW" sz="1600" baseline="-25000" dirty="0" err="1">
                <a:ea typeface="新細明體" charset="-120"/>
                <a:cs typeface="新細明體" charset="-120"/>
              </a:rPr>
              <a:t>λ</a:t>
            </a:r>
            <a:r>
              <a:rPr lang="en-US" altLang="zh-TW" sz="1600" dirty="0">
                <a:ea typeface="新細明體" charset="-120"/>
                <a:cs typeface="新細明體" charset="-120"/>
              </a:rPr>
              <a:t>, and </a:t>
            </a:r>
            <a:r>
              <a:rPr lang="en-US" altLang="zh-TW" sz="1600" dirty="0" err="1">
                <a:ea typeface="新細明體" charset="-120"/>
                <a:cs typeface="新細明體" charset="-120"/>
              </a:rPr>
              <a:t>z</a:t>
            </a:r>
            <a:r>
              <a:rPr lang="en-US" altLang="zh-TW" sz="1600" baseline="-25000" dirty="0" err="1">
                <a:ea typeface="新細明體" charset="-120"/>
                <a:cs typeface="新細明體" charset="-120"/>
              </a:rPr>
              <a:t>λ</a:t>
            </a:r>
            <a:r>
              <a:rPr lang="en-US" altLang="zh-TW" sz="1600" dirty="0">
                <a:ea typeface="新細明體" charset="-120"/>
                <a:cs typeface="新細明體" charset="-120"/>
              </a:rPr>
              <a:t>, color matching functions for these </a:t>
            </a:r>
            <a:r>
              <a:rPr lang="en-US" altLang="zh-TW" sz="1600" dirty="0" smtClean="0">
                <a:ea typeface="新細明體" charset="-120"/>
                <a:cs typeface="新細明體" charset="-120"/>
              </a:rPr>
              <a:t>primaries</a:t>
            </a:r>
            <a:endParaRPr lang="en-US" altLang="zh-TW" sz="1600" dirty="0">
              <a:ea typeface="新細明體" charset="-120"/>
              <a:cs typeface="新細明體" charset="-120"/>
            </a:endParaRPr>
          </a:p>
          <a:p>
            <a:pPr eaLnBrk="1" hangingPunct="1"/>
            <a:r>
              <a:rPr lang="en-US" altLang="zh-TW" sz="1600" b="1" dirty="0">
                <a:ea typeface="新細明體" charset="-120"/>
                <a:cs typeface="新細明體" charset="-120"/>
              </a:rPr>
              <a:t>Y</a:t>
            </a:r>
            <a:r>
              <a:rPr lang="en-US" altLang="zh-TW" sz="1600" dirty="0">
                <a:ea typeface="新細明體" charset="-120"/>
                <a:cs typeface="新細明體" charset="-120"/>
              </a:rPr>
              <a:t> chosen so that </a:t>
            </a:r>
            <a:r>
              <a:rPr lang="en-US" altLang="zh-TW" sz="1600" dirty="0" err="1">
                <a:ea typeface="新細明體" charset="-120"/>
                <a:cs typeface="新細明體" charset="-120"/>
              </a:rPr>
              <a:t>y</a:t>
            </a:r>
            <a:r>
              <a:rPr lang="en-US" altLang="zh-TW" sz="1600" baseline="-25000" dirty="0" err="1">
                <a:ea typeface="新細明體" charset="-120"/>
                <a:cs typeface="新細明體" charset="-120"/>
              </a:rPr>
              <a:t>λ</a:t>
            </a:r>
            <a:r>
              <a:rPr lang="en-US" altLang="zh-TW" sz="1600" baseline="-25000" dirty="0">
                <a:ea typeface="新細明體" charset="-120"/>
                <a:cs typeface="新細明體" charset="-120"/>
              </a:rPr>
              <a:t> </a:t>
            </a:r>
            <a:r>
              <a:rPr lang="en-US" altLang="zh-TW" sz="1600" dirty="0">
                <a:ea typeface="新細明體" charset="-120"/>
                <a:cs typeface="新細明體" charset="-120"/>
              </a:rPr>
              <a:t>matches luminous efficiency function</a:t>
            </a:r>
          </a:p>
          <a:p>
            <a:pPr eaLnBrk="1" hangingPunct="1"/>
            <a:r>
              <a:rPr lang="en-US" altLang="zh-TW" sz="1600" dirty="0" err="1">
                <a:ea typeface="新細明體" charset="-120"/>
                <a:cs typeface="新細明體" charset="-120"/>
              </a:rPr>
              <a:t>x</a:t>
            </a:r>
            <a:r>
              <a:rPr lang="en-US" altLang="zh-TW" sz="1600" baseline="-25000" dirty="0" err="1">
                <a:ea typeface="新細明體" charset="-120"/>
                <a:cs typeface="新細明體" charset="-120"/>
              </a:rPr>
              <a:t>λ</a:t>
            </a:r>
            <a:r>
              <a:rPr lang="en-US" altLang="zh-TW" sz="1600" dirty="0">
                <a:ea typeface="新細明體" charset="-120"/>
                <a:cs typeface="新細明體" charset="-120"/>
              </a:rPr>
              <a:t>, </a:t>
            </a:r>
            <a:r>
              <a:rPr lang="en-US" altLang="zh-TW" sz="1600" dirty="0" err="1">
                <a:ea typeface="新細明體" charset="-120"/>
                <a:cs typeface="新細明體" charset="-120"/>
              </a:rPr>
              <a:t>y</a:t>
            </a:r>
            <a:r>
              <a:rPr lang="en-US" altLang="zh-TW" sz="1600" baseline="-25000" dirty="0" err="1">
                <a:ea typeface="新細明體" charset="-120"/>
                <a:cs typeface="新細明體" charset="-120"/>
              </a:rPr>
              <a:t>λ</a:t>
            </a:r>
            <a:r>
              <a:rPr lang="en-US" altLang="zh-TW" sz="1600" dirty="0">
                <a:ea typeface="新細明體" charset="-120"/>
                <a:cs typeface="新細明體" charset="-120"/>
              </a:rPr>
              <a:t>, and </a:t>
            </a:r>
            <a:r>
              <a:rPr lang="en-US" altLang="zh-TW" sz="1600" dirty="0" err="1">
                <a:ea typeface="新細明體" charset="-120"/>
                <a:cs typeface="新細明體" charset="-120"/>
              </a:rPr>
              <a:t>z</a:t>
            </a:r>
            <a:r>
              <a:rPr lang="en-US" altLang="zh-TW" sz="1600" baseline="-25000" dirty="0" err="1">
                <a:ea typeface="新細明體" charset="-120"/>
                <a:cs typeface="新細明體" charset="-120"/>
              </a:rPr>
              <a:t>λ</a:t>
            </a:r>
            <a:r>
              <a:rPr lang="en-US" altLang="zh-TW" sz="1600" baseline="-25000" dirty="0">
                <a:ea typeface="新細明體" charset="-120"/>
                <a:cs typeface="新細明體" charset="-120"/>
              </a:rPr>
              <a:t> </a:t>
            </a:r>
            <a:r>
              <a:rPr lang="en-US" altLang="zh-TW" sz="1600" dirty="0">
                <a:ea typeface="新細明體" charset="-120"/>
                <a:cs typeface="新細明體" charset="-120"/>
              </a:rPr>
              <a:t>are linear combinations of </a:t>
            </a:r>
            <a:r>
              <a:rPr lang="en-US" altLang="zh-TW" sz="1600" dirty="0" err="1">
                <a:ea typeface="新細明體" charset="-120"/>
                <a:cs typeface="新細明體" charset="-120"/>
              </a:rPr>
              <a:t>r</a:t>
            </a:r>
            <a:r>
              <a:rPr lang="en-US" altLang="zh-TW" sz="1600" baseline="-25000" dirty="0" err="1">
                <a:ea typeface="新細明體" charset="-120"/>
                <a:cs typeface="新細明體" charset="-120"/>
              </a:rPr>
              <a:t>λ</a:t>
            </a:r>
            <a:r>
              <a:rPr lang="en-US" altLang="zh-TW" sz="1600" dirty="0">
                <a:ea typeface="新細明體" charset="-120"/>
                <a:cs typeface="新細明體" charset="-120"/>
              </a:rPr>
              <a:t>, </a:t>
            </a:r>
            <a:r>
              <a:rPr lang="en-US" altLang="zh-TW" sz="1600" dirty="0" err="1">
                <a:ea typeface="新細明體" charset="-120"/>
                <a:cs typeface="新細明體" charset="-120"/>
              </a:rPr>
              <a:t>g</a:t>
            </a:r>
            <a:r>
              <a:rPr lang="en-US" altLang="zh-TW" sz="1600" baseline="-25000" dirty="0" err="1">
                <a:ea typeface="新細明體" charset="-120"/>
                <a:cs typeface="新細明體" charset="-120"/>
              </a:rPr>
              <a:t>λ</a:t>
            </a:r>
            <a:r>
              <a:rPr lang="en-US" altLang="zh-TW" sz="1600" dirty="0">
                <a:ea typeface="新細明體" charset="-120"/>
                <a:cs typeface="新細明體" charset="-120"/>
              </a:rPr>
              <a:t>, and </a:t>
            </a:r>
            <a:r>
              <a:rPr lang="en-US" altLang="zh-TW" sz="1600" dirty="0" err="1">
                <a:ea typeface="新細明體" charset="-120"/>
                <a:cs typeface="新細明體" charset="-120"/>
              </a:rPr>
              <a:t>b</a:t>
            </a:r>
            <a:r>
              <a:rPr lang="en-US" altLang="zh-TW" sz="1600" baseline="-25000" dirty="0" err="1">
                <a:ea typeface="新細明體" charset="-120"/>
                <a:cs typeface="新細明體" charset="-120"/>
              </a:rPr>
              <a:t>λ</a:t>
            </a:r>
            <a:endParaRPr lang="en-US" altLang="zh-TW" sz="1600" i="1" dirty="0">
              <a:ea typeface="新細明體" charset="-120"/>
              <a:cs typeface="新細明體" charset="-120"/>
            </a:endParaRPr>
          </a:p>
          <a:p>
            <a:pPr lvl="1" eaLnBrk="1" hangingPunct="1">
              <a:buFontTx/>
              <a:buNone/>
            </a:pPr>
            <a:r>
              <a:rPr lang="en-US" altLang="zh-TW" sz="1600" i="1" dirty="0">
                <a:ea typeface="新細明體" charset="-120"/>
                <a:cs typeface="新細明體" charset="-120"/>
              </a:rPr>
              <a:t> =&gt; </a:t>
            </a:r>
            <a:r>
              <a:rPr lang="en-US" altLang="zh-TW" sz="1600" b="1" dirty="0" err="1">
                <a:ea typeface="新細明體" charset="-120"/>
                <a:cs typeface="新細明體" charset="-120"/>
              </a:rPr>
              <a:t>RGB</a:t>
            </a:r>
            <a:r>
              <a:rPr lang="en-US" altLang="zh-TW" sz="1600" i="1" baseline="-25000" dirty="0" err="1">
                <a:ea typeface="新細明體" charset="-120"/>
                <a:cs typeface="新細明體" charset="-120"/>
              </a:rPr>
              <a:t>i</a:t>
            </a:r>
            <a:r>
              <a:rPr lang="en-US" altLang="zh-TW" sz="1600" i="1" dirty="0">
                <a:ea typeface="新細明體" charset="-120"/>
                <a:cs typeface="新細明體" charset="-120"/>
              </a:rPr>
              <a:t> </a:t>
            </a:r>
            <a:r>
              <a:rPr lang="en-US" altLang="zh-TW" sz="1600" dirty="0">
                <a:latin typeface="Wingdings 3" charset="2"/>
                <a:ea typeface="新細明體" charset="-120"/>
                <a:cs typeface="新細明體" charset="-120"/>
              </a:rPr>
              <a:t>n</a:t>
            </a:r>
            <a:r>
              <a:rPr lang="en-US" altLang="zh-TW" sz="1600" i="1" dirty="0">
                <a:ea typeface="新細明體" charset="-120"/>
                <a:cs typeface="新細明體" charset="-120"/>
              </a:rPr>
              <a:t> </a:t>
            </a:r>
            <a:r>
              <a:rPr lang="en-US" altLang="zh-TW" sz="1600" b="1" dirty="0" err="1">
                <a:ea typeface="新細明體" charset="-120"/>
                <a:cs typeface="新細明體" charset="-120"/>
              </a:rPr>
              <a:t>XYZ</a:t>
            </a:r>
            <a:r>
              <a:rPr lang="en-US" altLang="zh-TW" sz="1600" i="1" baseline="-25000" dirty="0" err="1">
                <a:ea typeface="新細明體" charset="-120"/>
                <a:cs typeface="新細明體" charset="-120"/>
              </a:rPr>
              <a:t>i</a:t>
            </a:r>
            <a:r>
              <a:rPr lang="en-US" altLang="zh-TW" sz="1600" i="1" baseline="-25000" dirty="0">
                <a:ea typeface="新細明體" charset="-120"/>
                <a:cs typeface="新細明體" charset="-120"/>
              </a:rPr>
              <a:t>  </a:t>
            </a:r>
            <a:r>
              <a:rPr lang="en-US" altLang="zh-TW" sz="1600" dirty="0">
                <a:ea typeface="新細明體" charset="-120"/>
                <a:cs typeface="新細明體" charset="-120"/>
              </a:rPr>
              <a:t>conversion via a matrix</a:t>
            </a:r>
            <a:endParaRPr lang="en-US" altLang="zh-TW" sz="1600" i="1" baseline="-25000" dirty="0">
              <a:ea typeface="新細明體" charset="-120"/>
              <a:cs typeface="新細明體" charset="-120"/>
            </a:endParaRPr>
          </a:p>
          <a:p>
            <a:pPr eaLnBrk="1" hangingPunct="1">
              <a:buFont typeface="Verdana" charset="0"/>
              <a:buNone/>
            </a:pPr>
            <a:endParaRPr lang="en-US" altLang="zh-TW" sz="1600" dirty="0">
              <a:ea typeface="新細明體" charset="-120"/>
              <a:cs typeface="新細明體" charset="-120"/>
            </a:endParaRPr>
          </a:p>
          <a:p>
            <a:pPr eaLnBrk="1" hangingPunct="1"/>
            <a:endParaRPr lang="en-US" altLang="zh-TW" sz="1600" dirty="0">
              <a:ea typeface="新細明體" charset="-120"/>
              <a:cs typeface="新細明體" charset="-120"/>
            </a:endParaRPr>
          </a:p>
          <a:p>
            <a:pPr eaLnBrk="1" hangingPunct="1"/>
            <a:endParaRPr lang="en-US" altLang="zh-TW" sz="1600" dirty="0">
              <a:ea typeface="新細明體" charset="-120"/>
              <a:cs typeface="新細明體" charset="-120"/>
            </a:endParaRPr>
          </a:p>
          <a:p>
            <a:pPr eaLnBrk="1" hangingPunct="1">
              <a:buFont typeface="Verdana" charset="0"/>
              <a:buNone/>
            </a:pPr>
            <a:r>
              <a:rPr lang="en-US" altLang="zh-TW" sz="1600" dirty="0">
                <a:ea typeface="新細明體" charset="-120"/>
                <a:cs typeface="新細明體" charset="-120"/>
              </a:rPr>
              <a:t>	</a:t>
            </a:r>
          </a:p>
          <a:p>
            <a:pPr eaLnBrk="1" hangingPunct="1"/>
            <a:endParaRPr lang="en-US" altLang="zh-TW" sz="1600" dirty="0">
              <a:ea typeface="新細明體" charset="-120"/>
              <a:cs typeface="新細明體" charset="-120"/>
            </a:endParaRPr>
          </a:p>
          <a:p>
            <a:pPr eaLnBrk="1" hangingPunct="1">
              <a:buFont typeface="Verdana" charset="0"/>
              <a:buNone/>
            </a:pPr>
            <a:endParaRPr lang="zh-TW" altLang="en-US" sz="1600" dirty="0">
              <a:ea typeface="新細明體" charset="-120"/>
              <a:cs typeface="新細明體" charset="-120"/>
            </a:endParaRP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54</a:t>
            </a:fld>
            <a:r>
              <a:rPr lang="en-US" dirty="0" smtClean="0"/>
              <a:t>/57</a:t>
            </a:r>
            <a:endParaRPr lang="en-US" dirty="0"/>
          </a:p>
        </p:txBody>
      </p:sp>
      <p:sp>
        <p:nvSpPr>
          <p:cNvPr id="9223" name="Rectangle 168"/>
          <p:cNvSpPr>
            <a:spLocks noGrp="1" noChangeArrowheads="1"/>
          </p:cNvSpPr>
          <p:nvPr>
            <p:ph type="title"/>
          </p:nvPr>
        </p:nvSpPr>
        <p:spPr/>
        <p:txBody>
          <a:bodyPr>
            <a:normAutofit fontScale="90000"/>
          </a:bodyPr>
          <a:lstStyle/>
          <a:p>
            <a:pPr eaLnBrk="1" hangingPunct="1"/>
            <a:r>
              <a:rPr lang="en-US" altLang="zh-TW" dirty="0" smtClean="0">
                <a:ea typeface="新細明體" charset="-120"/>
                <a:cs typeface="新細明體" charset="-120"/>
              </a:rPr>
              <a:t>Mathematical CIE </a:t>
            </a:r>
            <a:r>
              <a:rPr lang="en-US" altLang="zh-TW" dirty="0">
                <a:ea typeface="新細明體" charset="-120"/>
                <a:cs typeface="新細明體" charset="-120"/>
              </a:rPr>
              <a:t>Space for Color Matching</a:t>
            </a:r>
            <a:endParaRPr lang="zh-TW" altLang="en-US" dirty="0">
              <a:ea typeface="新細明體" charset="-120"/>
              <a:cs typeface="新細明體" charset="-120"/>
            </a:endParaRPr>
          </a:p>
        </p:txBody>
      </p:sp>
      <p:sp>
        <p:nvSpPr>
          <p:cNvPr id="101386" name="Text Box 10"/>
          <p:cNvSpPr txBox="1">
            <a:spLocks noChangeArrowheads="1"/>
          </p:cNvSpPr>
          <p:nvPr/>
        </p:nvSpPr>
        <p:spPr bwMode="auto">
          <a:xfrm>
            <a:off x="4177347" y="4029076"/>
            <a:ext cx="5042853" cy="52322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400" i="1" dirty="0">
                <a:ea typeface="新細明體" charset="-120"/>
                <a:cs typeface="新細明體" charset="-120"/>
              </a:rPr>
              <a:t>C</a:t>
            </a:r>
            <a:r>
              <a:rPr lang="en-US" altLang="zh-TW" sz="1400" i="1" dirty="0" smtClean="0">
                <a:ea typeface="新細明體" charset="-120"/>
                <a:cs typeface="新細明體" charset="-120"/>
              </a:rPr>
              <a:t>olor </a:t>
            </a:r>
            <a:r>
              <a:rPr lang="en-US" altLang="zh-TW" sz="1400" i="1" dirty="0">
                <a:ea typeface="新細明體" charset="-120"/>
                <a:cs typeface="新細明體" charset="-120"/>
              </a:rPr>
              <a:t>matching functions </a:t>
            </a:r>
            <a:r>
              <a:rPr lang="en-US" altLang="zh-TW" sz="1400" i="1" dirty="0" err="1">
                <a:ea typeface="新細明體" charset="-120"/>
                <a:cs typeface="Times New Roman" charset="0"/>
              </a:rPr>
              <a:t>x</a:t>
            </a:r>
            <a:r>
              <a:rPr lang="en-US" altLang="zh-TW" sz="1400" i="1" baseline="-25000" dirty="0" err="1">
                <a:ea typeface="新細明體" charset="-120"/>
                <a:cs typeface="Times New Roman" charset="0"/>
              </a:rPr>
              <a:t>λ</a:t>
            </a:r>
            <a:r>
              <a:rPr lang="en-US" altLang="zh-TW" sz="1400" i="1" dirty="0">
                <a:ea typeface="新細明體" charset="-120"/>
                <a:cs typeface="Times New Roman" charset="0"/>
              </a:rPr>
              <a:t> </a:t>
            </a:r>
            <a:r>
              <a:rPr lang="en-US" altLang="zh-TW" sz="1400" i="1" dirty="0" err="1">
                <a:ea typeface="新細明體" charset="-120"/>
                <a:cs typeface="Times New Roman" charset="0"/>
              </a:rPr>
              <a:t>y</a:t>
            </a:r>
            <a:r>
              <a:rPr lang="en-US" altLang="zh-TW" sz="1400" i="1" baseline="-25000" dirty="0" err="1">
                <a:ea typeface="新細明體" charset="-120"/>
                <a:cs typeface="Times New Roman" charset="0"/>
              </a:rPr>
              <a:t>λ</a:t>
            </a:r>
            <a:r>
              <a:rPr lang="en-US" altLang="zh-TW" sz="1400" i="1" dirty="0">
                <a:ea typeface="新細明體" charset="-120"/>
                <a:cs typeface="Times New Roman" charset="0"/>
              </a:rPr>
              <a:t>, and </a:t>
            </a:r>
            <a:r>
              <a:rPr lang="en-US" altLang="zh-TW" sz="1400" i="1" dirty="0" err="1">
                <a:ea typeface="新細明體" charset="-120"/>
                <a:cs typeface="Times New Roman" charset="0"/>
              </a:rPr>
              <a:t>z</a:t>
            </a:r>
            <a:r>
              <a:rPr lang="en-US" altLang="zh-TW" sz="1400" i="1" baseline="-25000" dirty="0" err="1">
                <a:ea typeface="新細明體" charset="-120"/>
                <a:cs typeface="Times New Roman" charset="0"/>
              </a:rPr>
              <a:t>λ</a:t>
            </a:r>
            <a:r>
              <a:rPr lang="en-US" altLang="zh-TW" sz="1400" i="1" baseline="-25000" dirty="0">
                <a:ea typeface="新細明體" charset="-120"/>
                <a:cs typeface="Times New Roman" charset="0"/>
              </a:rPr>
              <a:t> </a:t>
            </a:r>
            <a:r>
              <a:rPr lang="en-US" altLang="zh-TW" sz="1400" i="1" dirty="0">
                <a:ea typeface="新細明體" charset="-120"/>
                <a:cs typeface="Times New Roman" charset="0"/>
              </a:rPr>
              <a:t> </a:t>
            </a:r>
            <a:r>
              <a:rPr lang="en-US" altLang="zh-TW" sz="1400" i="1" dirty="0" smtClean="0">
                <a:ea typeface="新細明體" charset="-120"/>
                <a:cs typeface="Times New Roman" charset="0"/>
              </a:rPr>
              <a:t>defined </a:t>
            </a:r>
            <a:r>
              <a:rPr lang="en-US" altLang="zh-TW" sz="1400" i="1" dirty="0" err="1">
                <a:ea typeface="新細明體" charset="-120"/>
                <a:cs typeface="Times New Roman" charset="0"/>
              </a:rPr>
              <a:t>tabularly</a:t>
            </a:r>
            <a:r>
              <a:rPr lang="en-US" altLang="zh-TW" sz="1400" i="1" dirty="0">
                <a:ea typeface="新細明體" charset="-120"/>
                <a:cs typeface="Times New Roman" charset="0"/>
              </a:rPr>
              <a:t> at 1 nm intervals for </a:t>
            </a:r>
            <a:r>
              <a:rPr lang="en-US" altLang="zh-TW" sz="1400" i="1" dirty="0" smtClean="0">
                <a:ea typeface="新細明體" charset="-120"/>
                <a:cs typeface="Times New Roman" charset="0"/>
              </a:rPr>
              <a:t>samples </a:t>
            </a:r>
            <a:r>
              <a:rPr lang="en-US" altLang="zh-TW" sz="1400" i="1" dirty="0">
                <a:ea typeface="新細明體" charset="-120"/>
                <a:cs typeface="Times New Roman" charset="0"/>
              </a:rPr>
              <a:t>that subtend 2° field of view on retina</a:t>
            </a:r>
            <a:endParaRPr lang="en-US" altLang="zh-TW" sz="1400" i="1" dirty="0">
              <a:ea typeface="新細明體" charset="-120"/>
              <a:cs typeface="新細明體" charset="-120"/>
            </a:endParaRPr>
          </a:p>
        </p:txBody>
      </p:sp>
      <p:sp>
        <p:nvSpPr>
          <p:cNvPr id="9227" name="Line 20"/>
          <p:cNvSpPr>
            <a:spLocks noChangeShapeType="1"/>
          </p:cNvSpPr>
          <p:nvPr/>
        </p:nvSpPr>
        <p:spPr bwMode="gray">
          <a:xfrm>
            <a:off x="2336800" y="2228850"/>
            <a:ext cx="0" cy="85725"/>
          </a:xfrm>
          <a:prstGeom prst="line">
            <a:avLst/>
          </a:prstGeom>
          <a:noFill/>
          <a:ln w="9525">
            <a:solidFill>
              <a:schemeClr val="bg1"/>
            </a:solidFill>
            <a:round/>
            <a:headEnd/>
            <a:tailEnd/>
          </a:ln>
        </p:spPr>
        <p:txBody>
          <a:bodyPr>
            <a:prstTxWarp prst="textNoShape">
              <a:avLst/>
            </a:prstTxWarp>
          </a:bodyPr>
          <a:lstStyle/>
          <a:p>
            <a:endParaRPr lang="en-US"/>
          </a:p>
        </p:txBody>
      </p:sp>
      <mc:AlternateContent xmlns:mc="http://schemas.openxmlformats.org/markup-compatibility/2006" xmlns:a14="http://schemas.microsoft.com/office/drawing/2010/main">
        <mc:Choice Requires="a14">
          <p:sp>
            <p:nvSpPr>
              <p:cNvPr id="28" name="TextBox 27"/>
              <p:cNvSpPr txBox="1"/>
              <p:nvPr/>
            </p:nvSpPr>
            <p:spPr>
              <a:xfrm>
                <a:off x="685800" y="3233700"/>
                <a:ext cx="4800600" cy="8305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a:rPr>
                                  <m:t>𝑋</m:t>
                                </m:r>
                              </m:e>
                            </m:mr>
                            <m:mr>
                              <m:e>
                                <m:r>
                                  <a:rPr lang="en-US" b="0" i="1" smtClean="0">
                                    <a:latin typeface="Cambria Math"/>
                                  </a:rPr>
                                  <m:t>𝑌</m:t>
                                </m:r>
                              </m:e>
                            </m:mr>
                            <m:mr>
                              <m:e>
                                <m:r>
                                  <a:rPr lang="en-US" b="0" i="1" smtClean="0">
                                    <a:latin typeface="Cambria Math"/>
                                  </a:rPr>
                                  <m:t>𝑍</m:t>
                                </m:r>
                              </m:e>
                            </m:mr>
                          </m:m>
                        </m:e>
                      </m:d>
                      <m:r>
                        <a:rPr lang="en-US" b="0" i="0"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r>
                                  <m:rPr>
                                    <m:brk m:alnAt="7"/>
                                  </m:rPr>
                                  <a:rPr lang="en-US" b="0" i="1" smtClean="0">
                                    <a:latin typeface="Cambria Math"/>
                                  </a:rPr>
                                  <m:t>0</m:t>
                                </m:r>
                                <m:r>
                                  <a:rPr lang="en-US" b="0" i="1" smtClean="0">
                                    <a:latin typeface="Cambria Math"/>
                                  </a:rPr>
                                  <m:t>.412453</m:t>
                                </m:r>
                              </m:e>
                              <m:e>
                                <m:r>
                                  <a:rPr lang="en-US" b="0" i="1" smtClean="0">
                                    <a:latin typeface="Cambria Math"/>
                                  </a:rPr>
                                  <m:t>0.357520</m:t>
                                </m:r>
                              </m:e>
                              <m:e>
                                <m:r>
                                  <a:rPr lang="en-US" b="0" i="1" smtClean="0">
                                    <a:latin typeface="Cambria Math"/>
                                  </a:rPr>
                                  <m:t>0.180423</m:t>
                                </m:r>
                              </m:e>
                            </m:mr>
                            <m:mr>
                              <m:e>
                                <m:r>
                                  <a:rPr lang="en-US" b="0" i="1" smtClean="0">
                                    <a:latin typeface="Cambria Math"/>
                                  </a:rPr>
                                  <m:t>0.212671</m:t>
                                </m:r>
                              </m:e>
                              <m:e>
                                <m:r>
                                  <a:rPr lang="en-US" b="0" i="1" smtClean="0">
                                    <a:latin typeface="Cambria Math"/>
                                  </a:rPr>
                                  <m:t>0.715160</m:t>
                                </m:r>
                              </m:e>
                              <m:e>
                                <m:r>
                                  <a:rPr lang="en-US" b="0" i="1" smtClean="0">
                                    <a:latin typeface="Cambria Math"/>
                                  </a:rPr>
                                  <m:t>0.072169</m:t>
                                </m:r>
                              </m:e>
                            </m:mr>
                            <m:mr>
                              <m:e>
                                <m:r>
                                  <a:rPr lang="en-US" b="0" i="1" smtClean="0">
                                    <a:latin typeface="Cambria Math"/>
                                  </a:rPr>
                                  <m:t>0.019334</m:t>
                                </m:r>
                              </m:e>
                              <m:e>
                                <m:r>
                                  <a:rPr lang="en-US" b="0" i="1" smtClean="0">
                                    <a:latin typeface="Cambria Math"/>
                                  </a:rPr>
                                  <m:t>0.119193</m:t>
                                </m:r>
                              </m:e>
                              <m:e>
                                <m:r>
                                  <a:rPr lang="en-US" b="0" i="1" smtClean="0">
                                    <a:latin typeface="Cambria Math"/>
                                  </a:rPr>
                                  <m:t>0.950227</m:t>
                                </m:r>
                              </m:e>
                            </m:mr>
                          </m:m>
                        </m:e>
                      </m:d>
                      <m:d>
                        <m:dPr>
                          <m:begChr m:val="["/>
                          <m:endChr m:val="]"/>
                          <m:ctrlPr>
                            <a:rPr lang="en-US" b="0" i="1" smtClean="0">
                              <a:latin typeface="Cambria Math"/>
                            </a:rPr>
                          </m:ctrlPr>
                        </m:dPr>
                        <m:e>
                          <m:m>
                            <m:mPr>
                              <m:mcs>
                                <m:mc>
                                  <m:mcPr>
                                    <m:count m:val="1"/>
                                    <m:mcJc m:val="center"/>
                                  </m:mcPr>
                                </m:mc>
                              </m:mcs>
                              <m:ctrlPr>
                                <a:rPr lang="en-US" b="0" i="1" smtClean="0">
                                  <a:latin typeface="Cambria Math"/>
                                </a:rPr>
                              </m:ctrlPr>
                            </m:mPr>
                            <m:mr>
                              <m:e>
                                <m:r>
                                  <m:rPr>
                                    <m:brk m:alnAt="7"/>
                                  </m:rPr>
                                  <a:rPr lang="en-US" b="0" i="1" smtClean="0">
                                    <a:latin typeface="Cambria Math"/>
                                  </a:rPr>
                                  <m:t>𝑅</m:t>
                                </m:r>
                              </m:e>
                            </m:mr>
                            <m:mr>
                              <m:e>
                                <m:r>
                                  <a:rPr lang="en-US" b="0" i="1" smtClean="0">
                                    <a:latin typeface="Cambria Math"/>
                                  </a:rPr>
                                  <m:t>𝐺</m:t>
                                </m:r>
                              </m:e>
                            </m:mr>
                            <m:mr>
                              <m:e>
                                <m:r>
                                  <a:rPr lang="en-US" b="0" i="1" smtClean="0">
                                    <a:latin typeface="Cambria Math"/>
                                  </a:rPr>
                                  <m:t>𝐵</m:t>
                                </m:r>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85800" y="3233700"/>
                <a:ext cx="4800600" cy="830548"/>
              </a:xfrm>
              <a:prstGeom prst="rect">
                <a:avLst/>
              </a:prstGeom>
              <a:blipFill rotWithShape="1">
                <a:blip r:embed="rId3"/>
                <a:stretch>
                  <a:fillRect/>
                </a:stretch>
              </a:blipFill>
            </p:spPr>
            <p:txBody>
              <a:bodyPr/>
              <a:lstStyle/>
              <a:p>
                <a:r>
                  <a:rPr lang="en-US">
                    <a:noFill/>
                  </a:rPr>
                  <a:t> </a:t>
                </a:r>
              </a:p>
            </p:txBody>
          </p:sp>
        </mc:Fallback>
      </mc:AlternateContent>
      <p:grpSp>
        <p:nvGrpSpPr>
          <p:cNvPr id="6" name="Group 5"/>
          <p:cNvGrpSpPr/>
          <p:nvPr/>
        </p:nvGrpSpPr>
        <p:grpSpPr>
          <a:xfrm>
            <a:off x="6019800" y="2168389"/>
            <a:ext cx="2759075" cy="1891642"/>
            <a:chOff x="6019800" y="2168389"/>
            <a:chExt cx="2759075" cy="1891642"/>
          </a:xfrm>
        </p:grpSpPr>
        <p:pic>
          <p:nvPicPr>
            <p:cNvPr id="17" name="Picture 16" descr="fig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266950"/>
              <a:ext cx="2667000" cy="179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a:spLocks noChangeArrowheads="1"/>
            </p:cNvSpPr>
            <p:nvPr/>
          </p:nvSpPr>
          <p:spPr bwMode="gray">
            <a:xfrm>
              <a:off x="6675926" y="2527788"/>
              <a:ext cx="100012" cy="11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19" name="Oval 18"/>
            <p:cNvSpPr>
              <a:spLocks noChangeArrowheads="1"/>
            </p:cNvSpPr>
            <p:nvPr/>
          </p:nvSpPr>
          <p:spPr bwMode="gray">
            <a:xfrm>
              <a:off x="6664566" y="3620964"/>
              <a:ext cx="100012" cy="11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0" name="Oval 19"/>
            <p:cNvSpPr>
              <a:spLocks noChangeArrowheads="1"/>
            </p:cNvSpPr>
            <p:nvPr/>
          </p:nvSpPr>
          <p:spPr bwMode="gray">
            <a:xfrm>
              <a:off x="7348879" y="3087841"/>
              <a:ext cx="100013" cy="11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1" name="Oval 20"/>
            <p:cNvSpPr>
              <a:spLocks noChangeArrowheads="1"/>
            </p:cNvSpPr>
            <p:nvPr/>
          </p:nvSpPr>
          <p:spPr bwMode="gray">
            <a:xfrm>
              <a:off x="7646146" y="3058531"/>
              <a:ext cx="100012" cy="11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sp>
          <p:nvSpPr>
            <p:cNvPr id="22" name="Oval 21"/>
            <p:cNvSpPr>
              <a:spLocks noChangeArrowheads="1"/>
            </p:cNvSpPr>
            <p:nvPr/>
          </p:nvSpPr>
          <p:spPr bwMode="gray">
            <a:xfrm>
              <a:off x="8617162" y="3786424"/>
              <a:ext cx="100012" cy="1143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sz="3000" kern="1200">
                  <a:solidFill>
                    <a:schemeClr val="tx1"/>
                  </a:solidFill>
                  <a:latin typeface="Verdana" pitchFamily="34" charset="0"/>
                  <a:ea typeface="+mn-ea"/>
                  <a:cs typeface="+mn-cs"/>
                </a:defRPr>
              </a:lvl1pPr>
              <a:lvl2pPr marL="457200" algn="l" rtl="0" fontAlgn="base">
                <a:spcBef>
                  <a:spcPct val="0"/>
                </a:spcBef>
                <a:spcAft>
                  <a:spcPct val="0"/>
                </a:spcAft>
                <a:defRPr sz="3000" kern="1200">
                  <a:solidFill>
                    <a:schemeClr val="tx1"/>
                  </a:solidFill>
                  <a:latin typeface="Verdana" pitchFamily="34" charset="0"/>
                  <a:ea typeface="+mn-ea"/>
                  <a:cs typeface="+mn-cs"/>
                </a:defRPr>
              </a:lvl2pPr>
              <a:lvl3pPr marL="914400" algn="l" rtl="0" fontAlgn="base">
                <a:spcBef>
                  <a:spcPct val="0"/>
                </a:spcBef>
                <a:spcAft>
                  <a:spcPct val="0"/>
                </a:spcAft>
                <a:defRPr sz="3000" kern="1200">
                  <a:solidFill>
                    <a:schemeClr val="tx1"/>
                  </a:solidFill>
                  <a:latin typeface="Verdana" pitchFamily="34" charset="0"/>
                  <a:ea typeface="+mn-ea"/>
                  <a:cs typeface="+mn-cs"/>
                </a:defRPr>
              </a:lvl3pPr>
              <a:lvl4pPr marL="1371600" algn="l" rtl="0" fontAlgn="base">
                <a:spcBef>
                  <a:spcPct val="0"/>
                </a:spcBef>
                <a:spcAft>
                  <a:spcPct val="0"/>
                </a:spcAft>
                <a:defRPr sz="3000" kern="1200">
                  <a:solidFill>
                    <a:schemeClr val="tx1"/>
                  </a:solidFill>
                  <a:latin typeface="Verdana" pitchFamily="34" charset="0"/>
                  <a:ea typeface="+mn-ea"/>
                  <a:cs typeface="+mn-cs"/>
                </a:defRPr>
              </a:lvl4pPr>
              <a:lvl5pPr marL="1828800" algn="l" rtl="0" fontAlgn="base">
                <a:spcBef>
                  <a:spcPct val="0"/>
                </a:spcBef>
                <a:spcAft>
                  <a:spcPct val="0"/>
                </a:spcAft>
                <a:defRPr sz="3000" kern="1200">
                  <a:solidFill>
                    <a:schemeClr val="tx1"/>
                  </a:solidFill>
                  <a:latin typeface="Verdana" pitchFamily="34" charset="0"/>
                  <a:ea typeface="+mn-ea"/>
                  <a:cs typeface="+mn-cs"/>
                </a:defRPr>
              </a:lvl5pPr>
              <a:lvl6pPr marL="2286000" algn="l" defTabSz="914400" rtl="0" eaLnBrk="1" latinLnBrk="0" hangingPunct="1">
                <a:defRPr sz="3000" kern="1200">
                  <a:solidFill>
                    <a:schemeClr val="tx1"/>
                  </a:solidFill>
                  <a:latin typeface="Verdana" pitchFamily="34" charset="0"/>
                  <a:ea typeface="+mn-ea"/>
                  <a:cs typeface="+mn-cs"/>
                </a:defRPr>
              </a:lvl6pPr>
              <a:lvl7pPr marL="2743200" algn="l" defTabSz="914400" rtl="0" eaLnBrk="1" latinLnBrk="0" hangingPunct="1">
                <a:defRPr sz="3000" kern="1200">
                  <a:solidFill>
                    <a:schemeClr val="tx1"/>
                  </a:solidFill>
                  <a:latin typeface="Verdana" pitchFamily="34" charset="0"/>
                  <a:ea typeface="+mn-ea"/>
                  <a:cs typeface="+mn-cs"/>
                </a:defRPr>
              </a:lvl7pPr>
              <a:lvl8pPr marL="3200400" algn="l" defTabSz="914400" rtl="0" eaLnBrk="1" latinLnBrk="0" hangingPunct="1">
                <a:defRPr sz="3000" kern="1200">
                  <a:solidFill>
                    <a:schemeClr val="tx1"/>
                  </a:solidFill>
                  <a:latin typeface="Verdana" pitchFamily="34" charset="0"/>
                  <a:ea typeface="+mn-ea"/>
                  <a:cs typeface="+mn-cs"/>
                </a:defRPr>
              </a:lvl8pPr>
              <a:lvl9pPr marL="3657600" algn="l" defTabSz="914400" rtl="0" eaLnBrk="1" latinLnBrk="0" hangingPunct="1">
                <a:defRPr sz="3000" kern="1200">
                  <a:solidFill>
                    <a:schemeClr val="tx1"/>
                  </a:solidFill>
                  <a:latin typeface="Verdana" pitchFamily="34" charset="0"/>
                  <a:ea typeface="+mn-ea"/>
                  <a:cs typeface="+mn-cs"/>
                </a:defRPr>
              </a:lvl9pPr>
            </a:lstStyle>
            <a:p>
              <a:endParaRPr lang="en-US"/>
            </a:p>
          </p:txBody>
        </p:sp>
        <p:pic>
          <p:nvPicPr>
            <p:cNvPr id="27"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4725" y="3753681"/>
              <a:ext cx="184150" cy="179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extBox 28"/>
            <p:cNvSpPr txBox="1"/>
            <p:nvPr/>
          </p:nvSpPr>
          <p:spPr>
            <a:xfrm>
              <a:off x="6599355" y="2168389"/>
              <a:ext cx="295274" cy="261610"/>
            </a:xfrm>
            <a:prstGeom prst="rect">
              <a:avLst/>
            </a:prstGeom>
            <a:noFill/>
          </p:spPr>
          <p:txBody>
            <a:bodyPr wrap="none" rtlCol="0">
              <a:spAutoFit/>
            </a:bodyPr>
            <a:lstStyle/>
            <a:p>
              <a:r>
                <a:rPr lang="en-US" altLang="zh-TW" sz="1100" dirty="0" err="1" smtClean="0">
                  <a:ea typeface="新細明體" charset="-120"/>
                  <a:cs typeface="新細明體" charset="-120"/>
                </a:rPr>
                <a:t>z</a:t>
              </a:r>
              <a:r>
                <a:rPr lang="en-US" altLang="zh-TW" sz="1100" baseline="-25000" dirty="0" err="1" smtClean="0">
                  <a:ea typeface="新細明體" charset="-120"/>
                  <a:cs typeface="新細明體" charset="-120"/>
                </a:rPr>
                <a:t>λ</a:t>
              </a:r>
              <a:endParaRPr lang="en-US" sz="1100" dirty="0"/>
            </a:p>
          </p:txBody>
        </p:sp>
        <p:sp>
          <p:nvSpPr>
            <p:cNvPr id="30" name="TextBox 29"/>
            <p:cNvSpPr txBox="1"/>
            <p:nvPr/>
          </p:nvSpPr>
          <p:spPr>
            <a:xfrm>
              <a:off x="7246419" y="2792830"/>
              <a:ext cx="301686" cy="261610"/>
            </a:xfrm>
            <a:prstGeom prst="rect">
              <a:avLst/>
            </a:prstGeom>
            <a:noFill/>
          </p:spPr>
          <p:txBody>
            <a:bodyPr wrap="none" rtlCol="0">
              <a:spAutoFit/>
            </a:bodyPr>
            <a:lstStyle/>
            <a:p>
              <a:r>
                <a:rPr lang="en-US" altLang="zh-TW" sz="1100" dirty="0" err="1" smtClean="0">
                  <a:ea typeface="新細明體" charset="-120"/>
                  <a:cs typeface="新細明體" charset="-120"/>
                </a:rPr>
                <a:t>y</a:t>
              </a:r>
              <a:r>
                <a:rPr lang="en-US" altLang="zh-TW" sz="1100" baseline="-25000" dirty="0" err="1" smtClean="0">
                  <a:ea typeface="新細明體" charset="-120"/>
                  <a:cs typeface="新細明體" charset="-120"/>
                </a:rPr>
                <a:t>λ</a:t>
              </a:r>
              <a:endParaRPr lang="en-US" sz="1100" dirty="0"/>
            </a:p>
          </p:txBody>
        </p:sp>
        <p:sp>
          <p:nvSpPr>
            <p:cNvPr id="31" name="TextBox 30"/>
            <p:cNvSpPr txBox="1"/>
            <p:nvPr/>
          </p:nvSpPr>
          <p:spPr>
            <a:xfrm>
              <a:off x="7580572" y="2738797"/>
              <a:ext cx="300082" cy="261610"/>
            </a:xfrm>
            <a:prstGeom prst="rect">
              <a:avLst/>
            </a:prstGeom>
            <a:noFill/>
          </p:spPr>
          <p:txBody>
            <a:bodyPr wrap="none" rtlCol="0">
              <a:spAutoFit/>
            </a:bodyPr>
            <a:lstStyle/>
            <a:p>
              <a:r>
                <a:rPr lang="en-US" altLang="zh-TW" sz="1100" dirty="0" err="1">
                  <a:ea typeface="新細明體" charset="-120"/>
                  <a:cs typeface="新細明體" charset="-120"/>
                </a:rPr>
                <a:t>x</a:t>
              </a:r>
              <a:r>
                <a:rPr lang="en-US" altLang="zh-TW" sz="1100" baseline="-25000" dirty="0" err="1">
                  <a:ea typeface="新細明體" charset="-120"/>
                  <a:cs typeface="新細明體" charset="-120"/>
                </a:rPr>
                <a:t>λ</a:t>
              </a:r>
              <a:endParaRPr lang="en-US" sz="11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379">
                                            <p:txEl>
                                              <p:pRg st="1" end="1"/>
                                            </p:txEl>
                                          </p:spTgt>
                                        </p:tgtEl>
                                        <p:attrNameLst>
                                          <p:attrName>style.visibility</p:attrName>
                                        </p:attrNameLst>
                                      </p:cBhvr>
                                      <p:to>
                                        <p:strVal val="visible"/>
                                      </p:to>
                                    </p:set>
                                    <p:animEffect transition="in" filter="fade">
                                      <p:cBhvr>
                                        <p:cTn id="7" dur="500"/>
                                        <p:tgtEl>
                                          <p:spTgt spid="1013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379">
                                            <p:txEl>
                                              <p:pRg st="2" end="2"/>
                                            </p:txEl>
                                          </p:spTgt>
                                        </p:tgtEl>
                                        <p:attrNameLst>
                                          <p:attrName>style.visibility</p:attrName>
                                        </p:attrNameLst>
                                      </p:cBhvr>
                                      <p:to>
                                        <p:strVal val="visible"/>
                                      </p:to>
                                    </p:set>
                                    <p:animEffect transition="in" filter="fade">
                                      <p:cBhvr>
                                        <p:cTn id="12" dur="500"/>
                                        <p:tgtEl>
                                          <p:spTgt spid="1013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379">
                                            <p:txEl>
                                              <p:pRg st="3" end="3"/>
                                            </p:txEl>
                                          </p:spTgt>
                                        </p:tgtEl>
                                        <p:attrNameLst>
                                          <p:attrName>style.visibility</p:attrName>
                                        </p:attrNameLst>
                                      </p:cBhvr>
                                      <p:to>
                                        <p:strVal val="visible"/>
                                      </p:to>
                                    </p:set>
                                    <p:animEffect transition="in" filter="fade">
                                      <p:cBhvr>
                                        <p:cTn id="17" dur="500"/>
                                        <p:tgtEl>
                                          <p:spTgt spid="101379">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386"/>
                                        </p:tgtEl>
                                        <p:attrNameLst>
                                          <p:attrName>style.visibility</p:attrName>
                                        </p:attrNameLst>
                                      </p:cBhvr>
                                      <p:to>
                                        <p:strVal val="visible"/>
                                      </p:to>
                                    </p:set>
                                    <p:animEffect transition="in" filter="fade">
                                      <p:cBhvr>
                                        <p:cTn id="20" dur="500"/>
                                        <p:tgtEl>
                                          <p:spTgt spid="101386"/>
                                        </p:tgtEl>
                                      </p:cBhvr>
                                    </p:animEffec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379">
                                            <p:txEl>
                                              <p:pRg st="4" end="4"/>
                                            </p:txEl>
                                          </p:spTgt>
                                        </p:tgtEl>
                                        <p:attrNameLst>
                                          <p:attrName>style.visibility</p:attrName>
                                        </p:attrNameLst>
                                      </p:cBhvr>
                                      <p:to>
                                        <p:strVal val="visible"/>
                                      </p:to>
                                    </p:set>
                                    <p:animEffect transition="in" filter="fade">
                                      <p:cBhvr>
                                        <p:cTn id="27" dur="500"/>
                                        <p:tgtEl>
                                          <p:spTgt spid="1013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379">
                                            <p:txEl>
                                              <p:pRg st="5" end="5"/>
                                            </p:txEl>
                                          </p:spTgt>
                                        </p:tgtEl>
                                        <p:attrNameLst>
                                          <p:attrName>style.visibility</p:attrName>
                                        </p:attrNameLst>
                                      </p:cBhvr>
                                      <p:to>
                                        <p:strVal val="visible"/>
                                      </p:to>
                                    </p:set>
                                    <p:animEffect transition="in" filter="fade">
                                      <p:cBhvr>
                                        <p:cTn id="32" dur="500"/>
                                        <p:tgtEl>
                                          <p:spTgt spid="1013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379">
                                            <p:txEl>
                                              <p:pRg st="6" end="6"/>
                                            </p:txEl>
                                          </p:spTgt>
                                        </p:tgtEl>
                                        <p:attrNameLst>
                                          <p:attrName>style.visibility</p:attrName>
                                        </p:attrNameLst>
                                      </p:cBhvr>
                                      <p:to>
                                        <p:strVal val="visible"/>
                                      </p:to>
                                    </p:set>
                                    <p:animEffect transition="in" filter="fade">
                                      <p:cBhvr>
                                        <p:cTn id="37" dur="500"/>
                                        <p:tgtEl>
                                          <p:spTgt spid="101379">
                                            <p:txEl>
                                              <p:pRg st="6" end="6"/>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6" grpId="0"/>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sz="quarter" idx="1"/>
          </p:nvPr>
        </p:nvSpPr>
        <p:spPr>
          <a:xfrm>
            <a:off x="210766" y="852187"/>
            <a:ext cx="6571034" cy="3771900"/>
          </a:xfrm>
        </p:spPr>
        <p:txBody>
          <a:bodyPr>
            <a:normAutofit/>
          </a:bodyPr>
          <a:lstStyle/>
          <a:p>
            <a:r>
              <a:rPr lang="en-US" altLang="zh-TW" sz="1400" dirty="0" smtClean="0">
                <a:ea typeface="新細明體" charset="-120"/>
                <a:cs typeface="新細明體" charset="-120"/>
              </a:rPr>
              <a:t>Amounts of </a:t>
            </a:r>
            <a:r>
              <a:rPr lang="en-US" altLang="zh-TW" sz="1400" b="1" dirty="0" smtClean="0">
                <a:ea typeface="新細明體" charset="-120"/>
                <a:cs typeface="新細明體" charset="-120"/>
              </a:rPr>
              <a:t>X</a:t>
            </a:r>
            <a:r>
              <a:rPr lang="en-US" altLang="zh-TW" sz="1400" dirty="0" smtClean="0">
                <a:ea typeface="新細明體" charset="-120"/>
                <a:cs typeface="新細明體" charset="-120"/>
              </a:rPr>
              <a:t>, </a:t>
            </a:r>
            <a:r>
              <a:rPr lang="en-US" altLang="zh-TW" sz="1400" b="1" dirty="0" smtClean="0">
                <a:ea typeface="新細明體" charset="-120"/>
                <a:cs typeface="新細明體" charset="-120"/>
              </a:rPr>
              <a:t>Y</a:t>
            </a:r>
            <a:r>
              <a:rPr lang="en-US" altLang="zh-TW" sz="1400" dirty="0" smtClean="0">
                <a:ea typeface="新細明體" charset="-120"/>
                <a:cs typeface="新細明體" charset="-120"/>
              </a:rPr>
              <a:t>, and </a:t>
            </a:r>
            <a:r>
              <a:rPr lang="en-US" altLang="zh-TW" sz="1400" b="1" dirty="0" smtClean="0">
                <a:ea typeface="新細明體" charset="-120"/>
                <a:cs typeface="新細明體" charset="-120"/>
              </a:rPr>
              <a:t>Z</a:t>
            </a:r>
            <a:r>
              <a:rPr lang="en-US" altLang="zh-TW" sz="1400" dirty="0" smtClean="0">
                <a:ea typeface="新細明體" charset="-120"/>
                <a:cs typeface="新細明體" charset="-120"/>
              </a:rPr>
              <a:t> primaries needed to match a color with spectral energy distribution P(</a:t>
            </a:r>
            <a:r>
              <a:rPr lang="en-US" altLang="zh-TW" sz="1400" dirty="0" smtClean="0">
                <a:ea typeface="新細明體" charset="-120"/>
                <a:cs typeface="Times New Roman" charset="0"/>
              </a:rPr>
              <a:t>λ) where λ is the wavelength of the equivalent monochromatic light and where </a:t>
            </a:r>
            <a:r>
              <a:rPr lang="en-US" altLang="zh-TW" sz="1400" i="1" dirty="0" smtClean="0">
                <a:ea typeface="新細明體" charset="-120"/>
                <a:cs typeface="Times New Roman" charset="0"/>
              </a:rPr>
              <a:t>k</a:t>
            </a:r>
            <a:r>
              <a:rPr lang="en-US" altLang="zh-TW" sz="1400" dirty="0" smtClean="0">
                <a:ea typeface="新細明體" charset="-120"/>
                <a:cs typeface="Times New Roman" charset="0"/>
              </a:rPr>
              <a:t> is 680 lumens/watt:</a:t>
            </a:r>
          </a:p>
          <a:p>
            <a:pPr marL="0" indent="0" eaLnBrk="1" hangingPunct="1">
              <a:buNone/>
            </a:pPr>
            <a:endParaRPr lang="en-US" altLang="zh-TW" sz="1400" dirty="0">
              <a:ea typeface="新細明體" charset="-120"/>
              <a:cs typeface="新細明體" charset="-120"/>
            </a:endParaRPr>
          </a:p>
          <a:p>
            <a:pPr marL="0" indent="0" eaLnBrk="1" hangingPunct="1">
              <a:buNone/>
            </a:pPr>
            <a:endParaRPr lang="en-US" altLang="zh-TW" sz="1400" dirty="0" smtClean="0">
              <a:ea typeface="新細明體" charset="-120"/>
              <a:cs typeface="新細明體" charset="-120"/>
            </a:endParaRPr>
          </a:p>
          <a:p>
            <a:pPr eaLnBrk="1" hangingPunct="1"/>
            <a:r>
              <a:rPr lang="en-US" altLang="zh-TW" sz="1400" dirty="0" smtClean="0">
                <a:ea typeface="新細明體" charset="-120"/>
                <a:cs typeface="新細明體" charset="-120"/>
              </a:rPr>
              <a:t>As usual, don’t integrate but sum</a:t>
            </a:r>
          </a:p>
          <a:p>
            <a:pPr eaLnBrk="1" hangingPunct="1"/>
            <a:r>
              <a:rPr lang="en-US" altLang="zh-TW" sz="1400" dirty="0" smtClean="0">
                <a:ea typeface="新細明體" charset="-120"/>
                <a:cs typeface="新細明體" charset="-120"/>
              </a:rPr>
              <a:t>Get chromaticity values that depend only on dominant wavelength (hue) and saturation (purity), independent of luminous energy, for a given color, by normalizing by total amount of luminous energy: (</a:t>
            </a:r>
            <a:r>
              <a:rPr lang="en-US" altLang="zh-TW" sz="1400" i="1" dirty="0" smtClean="0">
                <a:ea typeface="新細明體" charset="-120"/>
                <a:cs typeface="新細明體" charset="-120"/>
              </a:rPr>
              <a:t>X</a:t>
            </a:r>
            <a:r>
              <a:rPr lang="en-US" altLang="zh-TW" sz="1400" dirty="0" smtClean="0">
                <a:ea typeface="新細明體" charset="-120"/>
                <a:cs typeface="新細明體" charset="-120"/>
              </a:rPr>
              <a:t> + </a:t>
            </a:r>
            <a:r>
              <a:rPr lang="en-US" altLang="zh-TW" sz="1400" i="1" dirty="0" smtClean="0">
                <a:ea typeface="新細明體" charset="-120"/>
                <a:cs typeface="新細明體" charset="-120"/>
              </a:rPr>
              <a:t>Y</a:t>
            </a:r>
            <a:r>
              <a:rPr lang="en-US" altLang="zh-TW" sz="1400" dirty="0" smtClean="0">
                <a:ea typeface="新細明體" charset="-120"/>
                <a:cs typeface="新細明體" charset="-120"/>
              </a:rPr>
              <a:t> + </a:t>
            </a:r>
            <a:r>
              <a:rPr lang="en-US" altLang="zh-TW" sz="1400" i="1" dirty="0" smtClean="0">
                <a:ea typeface="新細明體" charset="-120"/>
                <a:cs typeface="新細明體" charset="-120"/>
              </a:rPr>
              <a:t>Z</a:t>
            </a:r>
            <a:r>
              <a:rPr lang="en-US" altLang="zh-TW" sz="1400" dirty="0" smtClean="0">
                <a:ea typeface="新細明體" charset="-120"/>
                <a:cs typeface="新細明體" charset="-120"/>
              </a:rPr>
              <a:t>)</a:t>
            </a:r>
          </a:p>
          <a:p>
            <a:pPr eaLnBrk="1" hangingPunct="1"/>
            <a:endParaRPr lang="en-US" altLang="zh-TW" sz="1400" dirty="0" smtClean="0">
              <a:ea typeface="新細明體" charset="-120"/>
              <a:cs typeface="新細明體" charset="-120"/>
            </a:endParaRPr>
          </a:p>
          <a:p>
            <a:pPr eaLnBrk="1" hangingPunct="1"/>
            <a:endParaRPr lang="en-US" altLang="zh-TW" sz="1400" dirty="0" smtClean="0">
              <a:ea typeface="新細明體" charset="-120"/>
              <a:cs typeface="新細明體" charset="-120"/>
            </a:endParaRPr>
          </a:p>
          <a:p>
            <a:pPr eaLnBrk="1" hangingPunct="1">
              <a:buFont typeface="Verdana" charset="0"/>
              <a:buNone/>
            </a:pPr>
            <a:endParaRPr lang="zh-TW" altLang="en-US" sz="1400" dirty="0">
              <a:ea typeface="新細明體" charset="-120"/>
              <a:cs typeface="新細明體" charset="-120"/>
            </a:endParaRPr>
          </a:p>
        </p:txBody>
      </p:sp>
      <p:sp>
        <p:nvSpPr>
          <p:cNvPr id="7" name="Footer Placeholder 6"/>
          <p:cNvSpPr>
            <a:spLocks noGrp="1"/>
          </p:cNvSpPr>
          <p:nvPr>
            <p:ph type="ftr" sz="quarter" idx="3"/>
          </p:nvPr>
        </p:nvSpPr>
        <p:spPr/>
        <p:txBody>
          <a:bodyPr/>
          <a:lstStyle/>
          <a:p>
            <a:r>
              <a:rPr lang="en-US" smtClean="0"/>
              <a:t>Color</a:t>
            </a:r>
            <a:endParaRPr lang="en-US" dirty="0"/>
          </a:p>
        </p:txBody>
      </p:sp>
      <p:sp>
        <p:nvSpPr>
          <p:cNvPr id="8" name="Slide Number Placeholder 7"/>
          <p:cNvSpPr>
            <a:spLocks noGrp="1"/>
          </p:cNvSpPr>
          <p:nvPr>
            <p:ph type="sldNum" sz="quarter" idx="4"/>
          </p:nvPr>
        </p:nvSpPr>
        <p:spPr/>
        <p:txBody>
          <a:bodyPr/>
          <a:lstStyle/>
          <a:p>
            <a:fld id="{2429FA1C-5F42-224C-8C60-E04BD2BEA25A}" type="slidenum">
              <a:rPr lang="en-US" smtClean="0"/>
              <a:pPr/>
              <a:t>55</a:t>
            </a:fld>
            <a:r>
              <a:rPr lang="en-US" dirty="0" smtClean="0"/>
              <a:t>/57</a:t>
            </a:r>
            <a:endParaRPr lang="en-US" dirty="0"/>
          </a:p>
        </p:txBody>
      </p:sp>
      <p:sp>
        <p:nvSpPr>
          <p:cNvPr id="56327" name="Rectangle 125"/>
          <p:cNvSpPr>
            <a:spLocks noGrp="1" noChangeArrowheads="1"/>
          </p:cNvSpPr>
          <p:nvPr>
            <p:ph type="title"/>
          </p:nvPr>
        </p:nvSpPr>
        <p:spPr/>
        <p:txBody>
          <a:bodyPr>
            <a:normAutofit fontScale="90000"/>
          </a:bodyPr>
          <a:lstStyle/>
          <a:p>
            <a:pPr eaLnBrk="1" hangingPunct="1"/>
            <a:r>
              <a:rPr lang="en-US" altLang="zh-TW" dirty="0" smtClean="0">
                <a:ea typeface="新細明體" charset="-120"/>
                <a:cs typeface="新細明體" charset="-120"/>
              </a:rPr>
              <a:t>CIE Chromaticity Diagram </a:t>
            </a:r>
            <a:r>
              <a:rPr lang="en-US" altLang="zh-TW" sz="2000" dirty="0" smtClean="0">
                <a:ea typeface="新細明體" charset="-120"/>
                <a:cs typeface="新細明體" charset="-120"/>
              </a:rPr>
              <a:t>(1/2)</a:t>
            </a:r>
            <a:endParaRPr lang="zh-TW" altLang="en-US" sz="2000" dirty="0">
              <a:ea typeface="新細明體" charset="-120"/>
              <a:cs typeface="新細明體" charset="-120"/>
            </a:endParaRPr>
          </a:p>
        </p:txBody>
      </p:sp>
      <p:sp>
        <p:nvSpPr>
          <p:cNvPr id="134226" name="Text Box 82"/>
          <p:cNvSpPr txBox="1">
            <a:spLocks noChangeArrowheads="1"/>
          </p:cNvSpPr>
          <p:nvPr/>
        </p:nvSpPr>
        <p:spPr bwMode="auto">
          <a:xfrm>
            <a:off x="1859940" y="3180208"/>
            <a:ext cx="5073938" cy="1372683"/>
          </a:xfrm>
          <a:prstGeom prst="rect">
            <a:avLst/>
          </a:prstGeom>
          <a:noFill/>
          <a:ln w="9525">
            <a:noFill/>
            <a:miter lim="800000"/>
            <a:headEnd/>
            <a:tailEnd/>
          </a:ln>
        </p:spPr>
        <p:txBody>
          <a:bodyPr wrap="square">
            <a:prstTxWarp prst="textNoShape">
              <a:avLst/>
            </a:prstTxWarp>
            <a:spAutoFit/>
          </a:bodyPr>
          <a:lstStyle/>
          <a:p>
            <a:pPr>
              <a:spcBef>
                <a:spcPct val="20000"/>
              </a:spcBef>
            </a:pPr>
            <a:r>
              <a:rPr lang="en-US" altLang="zh-TW" sz="1600" i="1" dirty="0" err="1">
                <a:ea typeface="新細明體" charset="-120"/>
                <a:cs typeface="新細明體" charset="-120"/>
              </a:rPr>
              <a:t>x</a:t>
            </a:r>
            <a:r>
              <a:rPr lang="en-US" altLang="zh-TW" sz="1600" i="1" dirty="0">
                <a:ea typeface="新細明體" charset="-120"/>
                <a:cs typeface="新細明體" charset="-120"/>
              </a:rPr>
              <a:t> + </a:t>
            </a:r>
            <a:r>
              <a:rPr lang="en-US" altLang="zh-TW" sz="1600" i="1" dirty="0" err="1">
                <a:ea typeface="新細明體" charset="-120"/>
                <a:cs typeface="新細明體" charset="-120"/>
              </a:rPr>
              <a:t>y</a:t>
            </a:r>
            <a:r>
              <a:rPr lang="en-US" altLang="zh-TW" sz="1600" i="1" dirty="0">
                <a:ea typeface="新細明體" charset="-120"/>
                <a:cs typeface="新細明體" charset="-120"/>
              </a:rPr>
              <a:t> + </a:t>
            </a:r>
            <a:r>
              <a:rPr lang="en-US" altLang="zh-TW" sz="1600" i="1" dirty="0" err="1">
                <a:ea typeface="新細明體" charset="-120"/>
                <a:cs typeface="新細明體" charset="-120"/>
              </a:rPr>
              <a:t>z</a:t>
            </a:r>
            <a:r>
              <a:rPr lang="en-US" altLang="zh-TW" sz="1600" dirty="0">
                <a:ea typeface="新細明體" charset="-120"/>
                <a:cs typeface="新細明體" charset="-120"/>
              </a:rPr>
              <a:t> = 1; (</a:t>
            </a:r>
            <a:r>
              <a:rPr lang="en-US" altLang="zh-TW" sz="1600" i="1" dirty="0" err="1">
                <a:ea typeface="新細明體" charset="-120"/>
                <a:cs typeface="新細明體" charset="-120"/>
              </a:rPr>
              <a:t>x,y,z</a:t>
            </a:r>
            <a:r>
              <a:rPr lang="en-US" altLang="zh-TW" sz="1600" dirty="0">
                <a:ea typeface="新細明體" charset="-120"/>
                <a:cs typeface="新細明體" charset="-120"/>
              </a:rPr>
              <a:t>) lies on </a:t>
            </a:r>
            <a:r>
              <a:rPr lang="en-US" altLang="zh-TW" sz="1600" i="1" dirty="0">
                <a:ea typeface="新細明體" charset="-120"/>
                <a:cs typeface="新細明體" charset="-120"/>
              </a:rPr>
              <a:t>X</a:t>
            </a:r>
            <a:r>
              <a:rPr lang="en-US" altLang="zh-TW" sz="1600" dirty="0">
                <a:ea typeface="新細明體" charset="-120"/>
                <a:cs typeface="新細明體" charset="-120"/>
              </a:rPr>
              <a:t> + </a:t>
            </a:r>
            <a:r>
              <a:rPr lang="en-US" altLang="zh-TW" sz="1600" i="1" dirty="0">
                <a:ea typeface="新細明體" charset="-120"/>
                <a:cs typeface="新細明體" charset="-120"/>
              </a:rPr>
              <a:t>Y</a:t>
            </a:r>
            <a:r>
              <a:rPr lang="en-US" altLang="zh-TW" sz="1600" dirty="0">
                <a:ea typeface="新細明體" charset="-120"/>
                <a:cs typeface="新細明體" charset="-120"/>
              </a:rPr>
              <a:t> + </a:t>
            </a:r>
            <a:r>
              <a:rPr lang="en-US" altLang="zh-TW" sz="1600" i="1" dirty="0">
                <a:ea typeface="新細明體" charset="-120"/>
                <a:cs typeface="新細明體" charset="-120"/>
              </a:rPr>
              <a:t>Z</a:t>
            </a:r>
            <a:r>
              <a:rPr lang="en-US" altLang="zh-TW" sz="1600" dirty="0">
                <a:ea typeface="新細明體" charset="-120"/>
                <a:cs typeface="新細明體" charset="-120"/>
              </a:rPr>
              <a:t> = 1 plane</a:t>
            </a:r>
          </a:p>
          <a:p>
            <a:pPr>
              <a:spcBef>
                <a:spcPct val="20000"/>
              </a:spcBef>
            </a:pPr>
            <a:r>
              <a:rPr lang="en-US" altLang="zh-TW" sz="1600" dirty="0">
                <a:ea typeface="新細明體" charset="-120"/>
                <a:cs typeface="新細明體" charset="-120"/>
              </a:rPr>
              <a:t>(</a:t>
            </a:r>
            <a:r>
              <a:rPr lang="en-US" altLang="zh-TW" sz="1600" i="1" dirty="0" err="1">
                <a:ea typeface="新細明體" charset="-120"/>
                <a:cs typeface="新細明體" charset="-120"/>
              </a:rPr>
              <a:t>x</a:t>
            </a:r>
            <a:r>
              <a:rPr lang="en-US" altLang="zh-TW" sz="1600" i="1" dirty="0">
                <a:ea typeface="新細明體" charset="-120"/>
                <a:cs typeface="新細明體" charset="-120"/>
              </a:rPr>
              <a:t>, </a:t>
            </a:r>
            <a:r>
              <a:rPr lang="en-US" altLang="zh-TW" sz="1600" i="1" dirty="0" err="1">
                <a:ea typeface="新細明體" charset="-120"/>
                <a:cs typeface="新細明體" charset="-120"/>
              </a:rPr>
              <a:t>y</a:t>
            </a:r>
            <a:r>
              <a:rPr lang="en-US" altLang="zh-TW" sz="1600" dirty="0">
                <a:ea typeface="新細明體" charset="-120"/>
                <a:cs typeface="新細明體" charset="-120"/>
              </a:rPr>
              <a:t>) determines </a:t>
            </a:r>
            <a:r>
              <a:rPr lang="en-US" altLang="zh-TW" sz="1600" i="1" dirty="0" err="1">
                <a:ea typeface="新細明體" charset="-120"/>
                <a:cs typeface="新細明體" charset="-120"/>
              </a:rPr>
              <a:t>z</a:t>
            </a:r>
            <a:r>
              <a:rPr lang="en-US" altLang="zh-TW" sz="1600" dirty="0">
                <a:ea typeface="新細明體" charset="-120"/>
                <a:cs typeface="新細明體" charset="-120"/>
              </a:rPr>
              <a:t> but cannot recover </a:t>
            </a:r>
            <a:r>
              <a:rPr lang="en-US" altLang="zh-TW" sz="1600" i="1" dirty="0">
                <a:ea typeface="新細明體" charset="-120"/>
                <a:cs typeface="新細明體" charset="-120"/>
              </a:rPr>
              <a:t>X, Y, Z</a:t>
            </a:r>
            <a:r>
              <a:rPr lang="en-US" altLang="zh-TW" sz="1600" dirty="0">
                <a:ea typeface="新細明體" charset="-120"/>
                <a:cs typeface="新細明體" charset="-120"/>
              </a:rPr>
              <a:t> from only </a:t>
            </a:r>
            <a:r>
              <a:rPr lang="en-US" altLang="zh-TW" sz="1600" i="1" dirty="0" err="1">
                <a:ea typeface="新細明體" charset="-120"/>
                <a:cs typeface="新細明體" charset="-120"/>
              </a:rPr>
              <a:t>x</a:t>
            </a:r>
            <a:r>
              <a:rPr lang="en-US" altLang="zh-TW" sz="1600" dirty="0">
                <a:ea typeface="新細明體" charset="-120"/>
                <a:cs typeface="新細明體" charset="-120"/>
              </a:rPr>
              <a:t> and </a:t>
            </a:r>
            <a:r>
              <a:rPr lang="en-US" altLang="zh-TW" sz="1600" i="1" dirty="0" err="1">
                <a:ea typeface="新細明體" charset="-120"/>
                <a:cs typeface="新細明體" charset="-120"/>
              </a:rPr>
              <a:t>y</a:t>
            </a:r>
            <a:r>
              <a:rPr lang="en-US" altLang="zh-TW" sz="1600" dirty="0">
                <a:ea typeface="新細明體" charset="-120"/>
                <a:cs typeface="新細明體" charset="-120"/>
              </a:rPr>
              <a:t>.  Need one more piece of data, </a:t>
            </a:r>
            <a:r>
              <a:rPr lang="en-US" altLang="zh-TW" sz="1600" i="1" dirty="0">
                <a:ea typeface="新細明體" charset="-120"/>
                <a:cs typeface="新細明體" charset="-120"/>
              </a:rPr>
              <a:t>Y</a:t>
            </a:r>
            <a:r>
              <a:rPr lang="en-US" altLang="zh-TW" sz="1600" dirty="0">
                <a:ea typeface="新細明體" charset="-120"/>
                <a:cs typeface="新細明體" charset="-120"/>
              </a:rPr>
              <a:t>, which carries luminance data</a:t>
            </a:r>
          </a:p>
          <a:p>
            <a:endParaRPr lang="zh-TW" altLang="en-US" sz="1600" dirty="0">
              <a:ea typeface="新細明體" charset="-120"/>
              <a:cs typeface="新細明體" charset="-120"/>
            </a:endParaRPr>
          </a:p>
        </p:txBody>
      </p:sp>
      <p:grpSp>
        <p:nvGrpSpPr>
          <p:cNvPr id="4" name="Group 95"/>
          <p:cNvGrpSpPr>
            <a:grpSpLocks noChangeAspect="1"/>
          </p:cNvGrpSpPr>
          <p:nvPr/>
        </p:nvGrpSpPr>
        <p:grpSpPr bwMode="auto">
          <a:xfrm>
            <a:off x="1889716" y="4313334"/>
            <a:ext cx="4536017" cy="416124"/>
            <a:chOff x="1728" y="4650"/>
            <a:chExt cx="2143" cy="466"/>
          </a:xfrm>
        </p:grpSpPr>
        <p:sp>
          <p:nvSpPr>
            <p:cNvPr id="56328" name="AutoShape 94"/>
            <p:cNvSpPr>
              <a:spLocks noChangeAspect="1" noChangeArrowheads="1" noTextEdit="1"/>
            </p:cNvSpPr>
            <p:nvPr/>
          </p:nvSpPr>
          <p:spPr bwMode="auto">
            <a:xfrm>
              <a:off x="1728" y="4656"/>
              <a:ext cx="2143" cy="343"/>
            </a:xfrm>
            <a:prstGeom prst="rect">
              <a:avLst/>
            </a:prstGeom>
            <a:noFill/>
            <a:ln w="9525">
              <a:noFill/>
              <a:miter lim="800000"/>
              <a:headEnd/>
              <a:tailEnd/>
            </a:ln>
          </p:spPr>
          <p:txBody>
            <a:bodyPr>
              <a:prstTxWarp prst="textNoShape">
                <a:avLst/>
              </a:prstTxWarp>
            </a:bodyPr>
            <a:lstStyle/>
            <a:p>
              <a:endParaRPr lang="en-US"/>
            </a:p>
          </p:txBody>
        </p:sp>
        <p:sp>
          <p:nvSpPr>
            <p:cNvPr id="56329" name="Line 96"/>
            <p:cNvSpPr>
              <a:spLocks noChangeShapeType="1"/>
            </p:cNvSpPr>
            <p:nvPr/>
          </p:nvSpPr>
          <p:spPr bwMode="auto">
            <a:xfrm>
              <a:off x="2428" y="4907"/>
              <a:ext cx="85" cy="1"/>
            </a:xfrm>
            <a:prstGeom prst="line">
              <a:avLst/>
            </a:prstGeom>
            <a:noFill/>
            <a:ln w="7938">
              <a:solidFill>
                <a:srgbClr val="000000"/>
              </a:solidFill>
              <a:round/>
              <a:headEnd/>
              <a:tailEnd/>
            </a:ln>
          </p:spPr>
          <p:txBody>
            <a:bodyPr>
              <a:prstTxWarp prst="textNoShape">
                <a:avLst/>
              </a:prstTxWarp>
            </a:bodyPr>
            <a:lstStyle/>
            <a:p>
              <a:endParaRPr lang="en-US"/>
            </a:p>
          </p:txBody>
        </p:sp>
        <p:sp>
          <p:nvSpPr>
            <p:cNvPr id="56330" name="Line 97"/>
            <p:cNvSpPr>
              <a:spLocks noChangeShapeType="1"/>
            </p:cNvSpPr>
            <p:nvPr/>
          </p:nvSpPr>
          <p:spPr bwMode="auto">
            <a:xfrm>
              <a:off x="3344" y="4905"/>
              <a:ext cx="407" cy="1"/>
            </a:xfrm>
            <a:prstGeom prst="line">
              <a:avLst/>
            </a:prstGeom>
            <a:noFill/>
            <a:ln w="7938">
              <a:solidFill>
                <a:srgbClr val="000000"/>
              </a:solidFill>
              <a:round/>
              <a:headEnd/>
              <a:tailEnd/>
            </a:ln>
          </p:spPr>
          <p:txBody>
            <a:bodyPr>
              <a:prstTxWarp prst="textNoShape">
                <a:avLst/>
              </a:prstTxWarp>
            </a:bodyPr>
            <a:lstStyle/>
            <a:p>
              <a:endParaRPr lang="en-US"/>
            </a:p>
          </p:txBody>
        </p:sp>
        <p:sp>
          <p:nvSpPr>
            <p:cNvPr id="56331" name="Rectangle 98"/>
            <p:cNvSpPr>
              <a:spLocks noChangeArrowheads="1"/>
            </p:cNvSpPr>
            <p:nvPr/>
          </p:nvSpPr>
          <p:spPr bwMode="auto">
            <a:xfrm>
              <a:off x="3764"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dirty="0">
                  <a:solidFill>
                    <a:srgbClr val="000000"/>
                  </a:solidFill>
                  <a:ea typeface="新細明體" charset="-120"/>
                  <a:cs typeface="新細明體" charset="-120"/>
                </a:rPr>
                <a:t>Y</a:t>
              </a:r>
              <a:endParaRPr lang="en-US" altLang="zh-TW" dirty="0">
                <a:ea typeface="新細明體" charset="-120"/>
                <a:cs typeface="新細明體" charset="-120"/>
              </a:endParaRPr>
            </a:p>
          </p:txBody>
        </p:sp>
        <p:sp>
          <p:nvSpPr>
            <p:cNvPr id="56332" name="Rectangle 99"/>
            <p:cNvSpPr>
              <a:spLocks noChangeArrowheads="1"/>
            </p:cNvSpPr>
            <p:nvPr/>
          </p:nvSpPr>
          <p:spPr bwMode="auto">
            <a:xfrm>
              <a:off x="3525" y="4840"/>
              <a:ext cx="45"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33" name="Rectangle 100"/>
            <p:cNvSpPr>
              <a:spLocks noChangeArrowheads="1"/>
            </p:cNvSpPr>
            <p:nvPr/>
          </p:nvSpPr>
          <p:spPr bwMode="auto">
            <a:xfrm>
              <a:off x="3686" y="4664"/>
              <a:ext cx="45"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34" name="Rectangle 101"/>
            <p:cNvSpPr>
              <a:spLocks noChangeArrowheads="1"/>
            </p:cNvSpPr>
            <p:nvPr/>
          </p:nvSpPr>
          <p:spPr bwMode="auto">
            <a:xfrm>
              <a:off x="3506" y="4664"/>
              <a:ext cx="44"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x</a:t>
              </a:r>
              <a:endParaRPr lang="en-US" altLang="zh-TW">
                <a:ea typeface="新細明體" charset="-120"/>
                <a:cs typeface="新細明體" charset="-120"/>
              </a:endParaRPr>
            </a:p>
          </p:txBody>
        </p:sp>
        <p:sp>
          <p:nvSpPr>
            <p:cNvPr id="56335" name="Rectangle 102"/>
            <p:cNvSpPr>
              <a:spLocks noChangeArrowheads="1"/>
            </p:cNvSpPr>
            <p:nvPr/>
          </p:nvSpPr>
          <p:spPr bwMode="auto">
            <a:xfrm>
              <a:off x="3133" y="4742"/>
              <a:ext cx="50"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Z</a:t>
              </a:r>
              <a:endParaRPr lang="en-US" altLang="zh-TW">
                <a:ea typeface="新細明體" charset="-120"/>
                <a:cs typeface="新細明體" charset="-120"/>
              </a:endParaRPr>
            </a:p>
          </p:txBody>
        </p:sp>
        <p:sp>
          <p:nvSpPr>
            <p:cNvPr id="56336" name="Rectangle 103"/>
            <p:cNvSpPr>
              <a:spLocks noChangeArrowheads="1"/>
            </p:cNvSpPr>
            <p:nvPr/>
          </p:nvSpPr>
          <p:spPr bwMode="auto">
            <a:xfrm>
              <a:off x="2954"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37" name="Rectangle 104"/>
            <p:cNvSpPr>
              <a:spLocks noChangeArrowheads="1"/>
            </p:cNvSpPr>
            <p:nvPr/>
          </p:nvSpPr>
          <p:spPr bwMode="auto">
            <a:xfrm>
              <a:off x="2751"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38" name="Rectangle 105"/>
            <p:cNvSpPr>
              <a:spLocks noChangeArrowheads="1"/>
            </p:cNvSpPr>
            <p:nvPr/>
          </p:nvSpPr>
          <p:spPr bwMode="auto">
            <a:xfrm>
              <a:off x="2526"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39" name="Rectangle 106"/>
            <p:cNvSpPr>
              <a:spLocks noChangeArrowheads="1"/>
            </p:cNvSpPr>
            <p:nvPr/>
          </p:nvSpPr>
          <p:spPr bwMode="auto">
            <a:xfrm>
              <a:off x="2448" y="4840"/>
              <a:ext cx="45"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40" name="Rectangle 107"/>
            <p:cNvSpPr>
              <a:spLocks noChangeArrowheads="1"/>
            </p:cNvSpPr>
            <p:nvPr/>
          </p:nvSpPr>
          <p:spPr bwMode="auto">
            <a:xfrm>
              <a:off x="2446" y="4664"/>
              <a:ext cx="44"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dirty="0">
                  <a:solidFill>
                    <a:srgbClr val="000000"/>
                  </a:solidFill>
                  <a:ea typeface="新細明體" charset="-120"/>
                  <a:cs typeface="新細明體" charset="-120"/>
                </a:rPr>
                <a:t>x</a:t>
              </a:r>
              <a:endParaRPr lang="en-US" altLang="zh-TW" dirty="0">
                <a:ea typeface="新細明體" charset="-120"/>
                <a:cs typeface="新細明體" charset="-120"/>
              </a:endParaRPr>
            </a:p>
          </p:txBody>
        </p:sp>
        <p:sp>
          <p:nvSpPr>
            <p:cNvPr id="56341" name="Rectangle 108"/>
            <p:cNvSpPr>
              <a:spLocks noChangeArrowheads="1"/>
            </p:cNvSpPr>
            <p:nvPr/>
          </p:nvSpPr>
          <p:spPr bwMode="auto">
            <a:xfrm>
              <a:off x="2203"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dirty="0">
                  <a:solidFill>
                    <a:srgbClr val="000000"/>
                  </a:solidFill>
                  <a:ea typeface="新細明體" charset="-120"/>
                  <a:cs typeface="新細明體" charset="-120"/>
                </a:rPr>
                <a:t>X</a:t>
              </a:r>
              <a:endParaRPr lang="en-US" altLang="zh-TW" dirty="0">
                <a:ea typeface="新細明體" charset="-120"/>
                <a:cs typeface="新細明體" charset="-120"/>
              </a:endParaRPr>
            </a:p>
          </p:txBody>
        </p:sp>
        <p:sp>
          <p:nvSpPr>
            <p:cNvPr id="56342" name="Rectangle 109"/>
            <p:cNvSpPr>
              <a:spLocks noChangeArrowheads="1"/>
            </p:cNvSpPr>
            <p:nvPr/>
          </p:nvSpPr>
          <p:spPr bwMode="auto">
            <a:xfrm>
              <a:off x="2008" y="4742"/>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Y</a:t>
              </a:r>
              <a:endParaRPr lang="en-US" altLang="zh-TW">
                <a:ea typeface="新細明體" charset="-120"/>
                <a:cs typeface="新細明體" charset="-120"/>
              </a:endParaRPr>
            </a:p>
          </p:txBody>
        </p:sp>
        <p:sp>
          <p:nvSpPr>
            <p:cNvPr id="56343" name="Rectangle 110"/>
            <p:cNvSpPr>
              <a:spLocks noChangeArrowheads="1"/>
            </p:cNvSpPr>
            <p:nvPr/>
          </p:nvSpPr>
          <p:spPr bwMode="auto">
            <a:xfrm>
              <a:off x="1911" y="4742"/>
              <a:ext cx="45"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dirty="0">
                  <a:solidFill>
                    <a:srgbClr val="000000"/>
                  </a:solidFill>
                  <a:ea typeface="新細明體" charset="-120"/>
                  <a:cs typeface="新細明體" charset="-120"/>
                </a:rPr>
                <a:t>y</a:t>
              </a:r>
              <a:endParaRPr lang="en-US" altLang="zh-TW" dirty="0">
                <a:ea typeface="新細明體" charset="-120"/>
                <a:cs typeface="新細明體" charset="-120"/>
              </a:endParaRPr>
            </a:p>
          </p:txBody>
        </p:sp>
        <p:sp>
          <p:nvSpPr>
            <p:cNvPr id="56344" name="Rectangle 111"/>
            <p:cNvSpPr>
              <a:spLocks noChangeArrowheads="1"/>
            </p:cNvSpPr>
            <p:nvPr/>
          </p:nvSpPr>
          <p:spPr bwMode="auto">
            <a:xfrm>
              <a:off x="1796" y="4742"/>
              <a:ext cx="44"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i="1">
                  <a:solidFill>
                    <a:srgbClr val="000000"/>
                  </a:solidFill>
                  <a:ea typeface="新細明體" charset="-120"/>
                  <a:cs typeface="新細明體" charset="-120"/>
                </a:rPr>
                <a:t>x</a:t>
              </a:r>
              <a:endParaRPr lang="en-US" altLang="zh-TW">
                <a:ea typeface="新細明體" charset="-120"/>
                <a:cs typeface="新細明體" charset="-120"/>
              </a:endParaRPr>
            </a:p>
          </p:txBody>
        </p:sp>
        <p:sp>
          <p:nvSpPr>
            <p:cNvPr id="56345" name="Rectangle 112"/>
            <p:cNvSpPr>
              <a:spLocks noChangeArrowheads="1"/>
            </p:cNvSpPr>
            <p:nvPr/>
          </p:nvSpPr>
          <p:spPr bwMode="auto">
            <a:xfrm>
              <a:off x="3584" y="4650"/>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latin typeface="Symbol" charset="2"/>
                  <a:ea typeface="新細明體" charset="-120"/>
                  <a:cs typeface="新細明體" charset="-120"/>
                </a:rPr>
                <a:t>-</a:t>
              </a:r>
              <a:endParaRPr lang="en-US" altLang="zh-TW">
                <a:ea typeface="新細明體" charset="-120"/>
                <a:cs typeface="新細明體" charset="-120"/>
              </a:endParaRPr>
            </a:p>
          </p:txBody>
        </p:sp>
        <p:sp>
          <p:nvSpPr>
            <p:cNvPr id="56346" name="Rectangle 113"/>
            <p:cNvSpPr>
              <a:spLocks noChangeArrowheads="1"/>
            </p:cNvSpPr>
            <p:nvPr/>
          </p:nvSpPr>
          <p:spPr bwMode="auto">
            <a:xfrm>
              <a:off x="3411" y="4650"/>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latin typeface="Symbol" charset="2"/>
                  <a:ea typeface="新細明體" charset="-120"/>
                  <a:cs typeface="新細明體" charset="-120"/>
                </a:rPr>
                <a:t>-</a:t>
              </a:r>
              <a:endParaRPr lang="en-US" altLang="zh-TW">
                <a:ea typeface="新細明體" charset="-120"/>
                <a:cs typeface="新細明體" charset="-120"/>
              </a:endParaRPr>
            </a:p>
          </p:txBody>
        </p:sp>
        <p:sp>
          <p:nvSpPr>
            <p:cNvPr id="56347" name="Rectangle 114"/>
            <p:cNvSpPr>
              <a:spLocks noChangeArrowheads="1"/>
            </p:cNvSpPr>
            <p:nvPr/>
          </p:nvSpPr>
          <p:spPr bwMode="auto">
            <a:xfrm>
              <a:off x="3244" y="4728"/>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latin typeface="Symbol" charset="2"/>
                  <a:ea typeface="新細明體" charset="-120"/>
                  <a:cs typeface="新細明體" charset="-120"/>
                </a:rPr>
                <a:t>=</a:t>
              </a:r>
              <a:endParaRPr lang="en-US" altLang="zh-TW">
                <a:ea typeface="新細明體" charset="-120"/>
                <a:cs typeface="新細明體" charset="-120"/>
              </a:endParaRPr>
            </a:p>
          </p:txBody>
        </p:sp>
        <p:sp>
          <p:nvSpPr>
            <p:cNvPr id="56348" name="Rectangle 115"/>
            <p:cNvSpPr>
              <a:spLocks noChangeArrowheads="1"/>
            </p:cNvSpPr>
            <p:nvPr/>
          </p:nvSpPr>
          <p:spPr bwMode="auto">
            <a:xfrm>
              <a:off x="2864" y="4728"/>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latin typeface="Symbol" charset="2"/>
                  <a:ea typeface="新細明體" charset="-120"/>
                  <a:cs typeface="新細明體" charset="-120"/>
                </a:rPr>
                <a:t>=</a:t>
              </a:r>
              <a:endParaRPr lang="en-US" altLang="zh-TW">
                <a:ea typeface="新細明體" charset="-120"/>
                <a:cs typeface="新細明體" charset="-120"/>
              </a:endParaRPr>
            </a:p>
          </p:txBody>
        </p:sp>
        <p:sp>
          <p:nvSpPr>
            <p:cNvPr id="56349" name="Rectangle 116"/>
            <p:cNvSpPr>
              <a:spLocks noChangeArrowheads="1"/>
            </p:cNvSpPr>
            <p:nvPr/>
          </p:nvSpPr>
          <p:spPr bwMode="auto">
            <a:xfrm>
              <a:off x="2328" y="4728"/>
              <a:ext cx="53"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dirty="0">
                  <a:solidFill>
                    <a:srgbClr val="000000"/>
                  </a:solidFill>
                  <a:latin typeface="Symbol" charset="2"/>
                  <a:ea typeface="新細明體" charset="-120"/>
                  <a:cs typeface="新細明體" charset="-120"/>
                </a:rPr>
                <a:t>=</a:t>
              </a:r>
              <a:endParaRPr lang="en-US" altLang="zh-TW" dirty="0">
                <a:ea typeface="新細明體" charset="-120"/>
                <a:cs typeface="新細明體" charset="-120"/>
              </a:endParaRPr>
            </a:p>
          </p:txBody>
        </p:sp>
        <p:sp>
          <p:nvSpPr>
            <p:cNvPr id="56350" name="Rectangle 117"/>
            <p:cNvSpPr>
              <a:spLocks noChangeArrowheads="1"/>
            </p:cNvSpPr>
            <p:nvPr/>
          </p:nvSpPr>
          <p:spPr bwMode="auto">
            <a:xfrm>
              <a:off x="3339" y="4664"/>
              <a:ext cx="54"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1</a:t>
              </a:r>
              <a:endParaRPr lang="en-US" altLang="zh-TW">
                <a:ea typeface="新細明體" charset="-120"/>
                <a:cs typeface="新細明體" charset="-120"/>
              </a:endParaRPr>
            </a:p>
          </p:txBody>
        </p:sp>
        <p:sp>
          <p:nvSpPr>
            <p:cNvPr id="56351" name="Rectangle 118"/>
            <p:cNvSpPr>
              <a:spLocks noChangeArrowheads="1"/>
            </p:cNvSpPr>
            <p:nvPr/>
          </p:nvSpPr>
          <p:spPr bwMode="auto">
            <a:xfrm>
              <a:off x="3037" y="4742"/>
              <a:ext cx="20"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56352" name="Rectangle 119"/>
            <p:cNvSpPr>
              <a:spLocks noChangeArrowheads="1"/>
            </p:cNvSpPr>
            <p:nvPr/>
          </p:nvSpPr>
          <p:spPr bwMode="auto">
            <a:xfrm>
              <a:off x="2610" y="4742"/>
              <a:ext cx="20"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56353" name="Rectangle 120"/>
            <p:cNvSpPr>
              <a:spLocks noChangeArrowheads="1"/>
            </p:cNvSpPr>
            <p:nvPr/>
          </p:nvSpPr>
          <p:spPr bwMode="auto">
            <a:xfrm>
              <a:off x="2094" y="4742"/>
              <a:ext cx="57"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dirty="0">
                  <a:solidFill>
                    <a:srgbClr val="000000"/>
                  </a:solidFill>
                  <a:ea typeface="新細明體" charset="-120"/>
                  <a:cs typeface="新細明體" charset="-120"/>
                </a:rPr>
                <a:t>),</a:t>
              </a:r>
              <a:endParaRPr lang="en-US" altLang="zh-TW" dirty="0">
                <a:ea typeface="新細明體" charset="-120"/>
                <a:cs typeface="新細明體" charset="-120"/>
              </a:endParaRPr>
            </a:p>
          </p:txBody>
        </p:sp>
        <p:sp>
          <p:nvSpPr>
            <p:cNvPr id="56354" name="Rectangle 121"/>
            <p:cNvSpPr>
              <a:spLocks noChangeArrowheads="1"/>
            </p:cNvSpPr>
            <p:nvPr/>
          </p:nvSpPr>
          <p:spPr bwMode="auto">
            <a:xfrm>
              <a:off x="1969" y="4742"/>
              <a:ext cx="20"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56355" name="Rectangle 122"/>
            <p:cNvSpPr>
              <a:spLocks noChangeArrowheads="1"/>
            </p:cNvSpPr>
            <p:nvPr/>
          </p:nvSpPr>
          <p:spPr bwMode="auto">
            <a:xfrm>
              <a:off x="1852" y="4742"/>
              <a:ext cx="20"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a:t>
              </a:r>
              <a:endParaRPr lang="en-US" altLang="zh-TW">
                <a:ea typeface="新細明體" charset="-120"/>
                <a:cs typeface="新細明體" charset="-120"/>
              </a:endParaRPr>
            </a:p>
          </p:txBody>
        </p:sp>
        <p:sp>
          <p:nvSpPr>
            <p:cNvPr id="56356" name="Rectangle 123"/>
            <p:cNvSpPr>
              <a:spLocks noChangeArrowheads="1"/>
            </p:cNvSpPr>
            <p:nvPr/>
          </p:nvSpPr>
          <p:spPr bwMode="auto">
            <a:xfrm>
              <a:off x="1745" y="4742"/>
              <a:ext cx="37" cy="276"/>
            </a:xfrm>
            <a:prstGeom prst="rect">
              <a:avLst/>
            </a:prstGeom>
            <a:noFill/>
            <a:ln w="9525">
              <a:noFill/>
              <a:miter lim="800000"/>
              <a:headEnd/>
              <a:tailEnd/>
            </a:ln>
          </p:spPr>
          <p:txBody>
            <a:bodyPr wrap="none" lIns="0" tIns="0" rIns="0" bIns="0">
              <a:prstTxWarp prst="textNoShape">
                <a:avLst/>
              </a:prstTxWarp>
              <a:spAutoFit/>
            </a:bodyPr>
            <a:lstStyle/>
            <a:p>
              <a:r>
                <a:rPr lang="en-US" altLang="zh-TW" sz="1600">
                  <a:solidFill>
                    <a:srgbClr val="000000"/>
                  </a:solidFill>
                  <a:ea typeface="新細明體" charset="-120"/>
                  <a:cs typeface="新細明體" charset="-120"/>
                </a:rPr>
                <a:t>(</a:t>
              </a:r>
              <a:endParaRPr lang="en-US" altLang="zh-TW">
                <a:ea typeface="新細明體" charset="-120"/>
                <a:cs typeface="新細明體" charset="-120"/>
              </a:endParaRPr>
            </a:p>
          </p:txBody>
        </p:sp>
      </p:grpSp>
      <mc:AlternateContent xmlns:mc="http://schemas.openxmlformats.org/markup-compatibility/2006" xmlns:a14="http://schemas.microsoft.com/office/drawing/2010/main">
        <mc:Choice Requires="a14">
          <p:sp>
            <p:nvSpPr>
              <p:cNvPr id="5" name="TextBox 4"/>
              <p:cNvSpPr txBox="1"/>
              <p:nvPr/>
            </p:nvSpPr>
            <p:spPr>
              <a:xfrm>
                <a:off x="3689864" y="1343228"/>
                <a:ext cx="1667444" cy="1054135"/>
              </a:xfrm>
              <a:prstGeom prst="rect">
                <a:avLst/>
              </a:prstGeom>
              <a:noFill/>
            </p:spPr>
            <p:txBody>
              <a:bodyPr wrap="none" rtlCol="0">
                <a:spAutoFit/>
              </a:bodyPr>
              <a:lstStyle/>
              <a:p>
                <a14:m>
                  <m:oMath xmlns:m="http://schemas.openxmlformats.org/officeDocument/2006/math">
                    <m:r>
                      <a:rPr lang="en-US" sz="1400" b="0" i="1" smtClean="0">
                        <a:latin typeface="Cambria Math"/>
                      </a:rPr>
                      <m:t>𝑋</m:t>
                    </m:r>
                    <m:r>
                      <a:rPr lang="en-US" sz="1400" b="0" i="1" smtClean="0">
                        <a:latin typeface="Cambria Math"/>
                      </a:rPr>
                      <m:t>=</m:t>
                    </m:r>
                    <m:r>
                      <a:rPr lang="en-US" sz="1400" b="0" i="1" smtClean="0">
                        <a:latin typeface="Cambria Math"/>
                      </a:rPr>
                      <m:t>𝑘</m:t>
                    </m:r>
                    <m:nary>
                      <m:naryPr>
                        <m:limLoc m:val="undOvr"/>
                        <m:subHide m:val="on"/>
                        <m:supHide m:val="on"/>
                        <m:ctrlPr>
                          <a:rPr lang="en-US" sz="1400" b="0" i="1" smtClean="0">
                            <a:latin typeface="Cambria Math"/>
                          </a:rPr>
                        </m:ctrlPr>
                      </m:naryPr>
                      <m:sub/>
                      <m:sup/>
                      <m:e>
                        <m:r>
                          <a:rPr lang="en-US" sz="1400" b="0" i="1" smtClean="0">
                            <a:latin typeface="Cambria Math"/>
                          </a:rPr>
                          <m:t>𝑃</m:t>
                        </m:r>
                        <m:r>
                          <a:rPr lang="en-US" sz="1400" b="0" i="1" smtClean="0">
                            <a:latin typeface="Cambria Math"/>
                          </a:rPr>
                          <m:t>(</m:t>
                        </m:r>
                      </m:e>
                    </m:nary>
                  </m:oMath>
                </a14:m>
                <a:r>
                  <a:rPr lang="en-US" altLang="zh-TW" sz="1400" i="1" dirty="0" smtClean="0">
                    <a:solidFill>
                      <a:srgbClr val="000000"/>
                    </a:solidFill>
                    <a:latin typeface="Symbol" charset="2"/>
                    <a:ea typeface="新細明體" charset="-120"/>
                    <a:cs typeface="新細明體" charset="-120"/>
                  </a:rPr>
                  <a:t>l</a:t>
                </a:r>
                <a:r>
                  <a:rPr lang="en-US" altLang="zh-TW" sz="1400" dirty="0"/>
                  <a:t> </a:t>
                </a:r>
                <a:r>
                  <a:rPr lang="en-US" altLang="zh-TW" sz="1400" dirty="0" smtClean="0"/>
                  <a:t>) </a:t>
                </a:r>
                <a:r>
                  <a:rPr lang="en-US" altLang="zh-TW" sz="1400" i="1" dirty="0" smtClean="0"/>
                  <a:t>x</a:t>
                </a:r>
                <a:r>
                  <a:rPr lang="en-US" altLang="zh-TW" sz="1400" i="1" baseline="-25000" dirty="0" smtClean="0">
                    <a:solidFill>
                      <a:srgbClr val="000000"/>
                    </a:solidFill>
                    <a:latin typeface="Symbol" charset="2"/>
                    <a:ea typeface="新細明體" charset="-120"/>
                    <a:cs typeface="新細明體" charset="-120"/>
                  </a:rPr>
                  <a:t>l</a:t>
                </a:r>
                <a:r>
                  <a:rPr lang="en-US" altLang="zh-TW" sz="1400" i="1" dirty="0" smtClean="0">
                    <a:solidFill>
                      <a:srgbClr val="000000"/>
                    </a:solidFill>
                    <a:latin typeface="Symbol" charset="2"/>
                    <a:ea typeface="新細明體" charset="-120"/>
                    <a:cs typeface="新細明體" charset="-120"/>
                  </a:rPr>
                  <a:t> </a:t>
                </a:r>
                <a:r>
                  <a:rPr lang="en-US" altLang="zh-TW" sz="1400" dirty="0" smtClean="0">
                    <a:ea typeface="新細明體" charset="-120"/>
                    <a:cs typeface="新細明體" charset="-120"/>
                  </a:rPr>
                  <a:t>d</a:t>
                </a:r>
                <a:r>
                  <a:rPr lang="en-US" altLang="zh-TW" sz="1400" i="1" dirty="0" smtClean="0">
                    <a:solidFill>
                      <a:srgbClr val="000000"/>
                    </a:solidFill>
                    <a:latin typeface="Symbol" charset="2"/>
                    <a:ea typeface="新細明體" charset="-120"/>
                    <a:cs typeface="新細明體" charset="-120"/>
                  </a:rPr>
                  <a:t>l</a:t>
                </a:r>
              </a:p>
              <a:p>
                <a14:m>
                  <m:oMath xmlns:m="http://schemas.openxmlformats.org/officeDocument/2006/math">
                    <m:r>
                      <a:rPr lang="en-US" sz="1400" b="0" i="1" smtClean="0">
                        <a:latin typeface="Cambria Math"/>
                      </a:rPr>
                      <m:t>𝑌</m:t>
                    </m:r>
                    <m:r>
                      <a:rPr lang="en-US" sz="1400" i="1">
                        <a:latin typeface="Cambria Math"/>
                      </a:rPr>
                      <m:t>=</m:t>
                    </m:r>
                    <m:r>
                      <a:rPr lang="en-US" sz="1400" b="0" i="1" smtClean="0">
                        <a:latin typeface="Cambria Math"/>
                      </a:rPr>
                      <m:t>𝑘</m:t>
                    </m:r>
                    <m:nary>
                      <m:naryPr>
                        <m:limLoc m:val="undOvr"/>
                        <m:subHide m:val="on"/>
                        <m:supHide m:val="on"/>
                        <m:ctrlPr>
                          <a:rPr lang="en-US" sz="1400" i="1">
                            <a:latin typeface="Cambria Math"/>
                          </a:rPr>
                        </m:ctrlPr>
                      </m:naryPr>
                      <m:sub/>
                      <m:sup/>
                      <m:e>
                        <m:r>
                          <a:rPr lang="en-US" sz="1400" i="1">
                            <a:latin typeface="Cambria Math"/>
                          </a:rPr>
                          <m:t>𝑃</m:t>
                        </m:r>
                        <m:r>
                          <a:rPr lang="en-US" sz="1400" i="1">
                            <a:latin typeface="Cambria Math"/>
                          </a:rPr>
                          <m:t>(</m:t>
                        </m:r>
                      </m:e>
                    </m:nary>
                  </m:oMath>
                </a14:m>
                <a:r>
                  <a:rPr lang="en-US" altLang="zh-TW" sz="1400" i="1" dirty="0">
                    <a:solidFill>
                      <a:srgbClr val="000000"/>
                    </a:solidFill>
                    <a:latin typeface="Symbol" charset="2"/>
                    <a:ea typeface="新細明體" charset="-120"/>
                    <a:cs typeface="新細明體" charset="-120"/>
                  </a:rPr>
                  <a:t>l</a:t>
                </a:r>
                <a:r>
                  <a:rPr lang="en-US" altLang="zh-TW" sz="1400" dirty="0"/>
                  <a:t> ) </a:t>
                </a:r>
                <a:r>
                  <a:rPr lang="en-US" altLang="zh-TW" sz="1400" i="1" dirty="0" err="1" smtClean="0"/>
                  <a:t>y</a:t>
                </a:r>
                <a:r>
                  <a:rPr lang="en-US" altLang="zh-TW" sz="1400" i="1" baseline="-25000" dirty="0" err="1">
                    <a:solidFill>
                      <a:srgbClr val="000000"/>
                    </a:solidFill>
                    <a:latin typeface="Symbol" charset="2"/>
                    <a:ea typeface="新細明體" charset="-120"/>
                    <a:cs typeface="新細明體" charset="-120"/>
                  </a:rPr>
                  <a:t>l</a:t>
                </a:r>
                <a:r>
                  <a:rPr lang="en-US" altLang="zh-TW" sz="1400" i="1" dirty="0" smtClean="0">
                    <a:solidFill>
                      <a:srgbClr val="000000"/>
                    </a:solidFill>
                    <a:latin typeface="Symbol" charset="2"/>
                    <a:ea typeface="新細明體" charset="-120"/>
                    <a:cs typeface="新細明體" charset="-120"/>
                  </a:rPr>
                  <a:t> </a:t>
                </a:r>
                <a:r>
                  <a:rPr lang="en-US" altLang="zh-TW" sz="1400" dirty="0" smtClean="0">
                    <a:ea typeface="新細明體" charset="-120"/>
                    <a:cs typeface="新細明體" charset="-120"/>
                  </a:rPr>
                  <a:t> d</a:t>
                </a:r>
                <a:r>
                  <a:rPr lang="en-US" altLang="zh-TW" sz="1400" i="1" dirty="0" smtClean="0">
                    <a:solidFill>
                      <a:srgbClr val="000000"/>
                    </a:solidFill>
                    <a:latin typeface="Symbol" charset="2"/>
                    <a:ea typeface="新細明體" charset="-120"/>
                    <a:cs typeface="新細明體" charset="-120"/>
                  </a:rPr>
                  <a:t>l</a:t>
                </a:r>
              </a:p>
              <a:p>
                <a14:m>
                  <m:oMath xmlns:m="http://schemas.openxmlformats.org/officeDocument/2006/math">
                    <m:r>
                      <a:rPr lang="en-US" sz="1400" b="0" i="1" smtClean="0">
                        <a:latin typeface="Cambria Math"/>
                      </a:rPr>
                      <m:t>𝑍</m:t>
                    </m:r>
                    <m:r>
                      <a:rPr lang="en-US" sz="1400" i="1">
                        <a:latin typeface="Cambria Math"/>
                      </a:rPr>
                      <m:t>=</m:t>
                    </m:r>
                    <m:r>
                      <a:rPr lang="en-US" sz="1400" b="0" i="1" smtClean="0">
                        <a:latin typeface="Cambria Math"/>
                      </a:rPr>
                      <m:t>𝑘</m:t>
                    </m:r>
                    <m:nary>
                      <m:naryPr>
                        <m:limLoc m:val="undOvr"/>
                        <m:subHide m:val="on"/>
                        <m:supHide m:val="on"/>
                        <m:ctrlPr>
                          <a:rPr lang="en-US" sz="1400" i="1">
                            <a:latin typeface="Cambria Math"/>
                          </a:rPr>
                        </m:ctrlPr>
                      </m:naryPr>
                      <m:sub/>
                      <m:sup/>
                      <m:e>
                        <m:r>
                          <a:rPr lang="en-US" sz="1400" i="1">
                            <a:latin typeface="Cambria Math"/>
                          </a:rPr>
                          <m:t>𝑃</m:t>
                        </m:r>
                        <m:r>
                          <a:rPr lang="en-US" sz="1400" i="1">
                            <a:latin typeface="Cambria Math"/>
                          </a:rPr>
                          <m:t>(</m:t>
                        </m:r>
                      </m:e>
                    </m:nary>
                  </m:oMath>
                </a14:m>
                <a:r>
                  <a:rPr lang="en-US" altLang="zh-TW" sz="1400" i="1" dirty="0">
                    <a:solidFill>
                      <a:srgbClr val="000000"/>
                    </a:solidFill>
                    <a:latin typeface="Symbol" charset="2"/>
                    <a:ea typeface="新細明體" charset="-120"/>
                    <a:cs typeface="新細明體" charset="-120"/>
                  </a:rPr>
                  <a:t>l</a:t>
                </a:r>
                <a:r>
                  <a:rPr lang="en-US" altLang="zh-TW" sz="1400" dirty="0"/>
                  <a:t> ) </a:t>
                </a:r>
                <a:r>
                  <a:rPr lang="en-US" altLang="zh-TW" sz="1400" i="1" dirty="0" err="1" smtClean="0"/>
                  <a:t>z</a:t>
                </a:r>
                <a:r>
                  <a:rPr lang="en-US" altLang="zh-TW" sz="1400" i="1" baseline="-25000" dirty="0" err="1">
                    <a:solidFill>
                      <a:srgbClr val="000000"/>
                    </a:solidFill>
                    <a:latin typeface="Symbol" charset="2"/>
                    <a:ea typeface="新細明體" charset="-120"/>
                    <a:cs typeface="新細明體" charset="-120"/>
                  </a:rPr>
                  <a:t>l</a:t>
                </a:r>
                <a:r>
                  <a:rPr lang="en-US" altLang="zh-TW" sz="1400" dirty="0" smtClean="0">
                    <a:ea typeface="新細明體" charset="-120"/>
                    <a:cs typeface="新細明體" charset="-120"/>
                  </a:rPr>
                  <a:t> </a:t>
                </a:r>
                <a:r>
                  <a:rPr lang="en-US" altLang="zh-TW" sz="1400" dirty="0">
                    <a:ea typeface="新細明體" charset="-120"/>
                    <a:cs typeface="新細明體" charset="-120"/>
                  </a:rPr>
                  <a:t>d</a:t>
                </a:r>
                <a:r>
                  <a:rPr lang="en-US" altLang="zh-TW" sz="1400" i="1" dirty="0">
                    <a:solidFill>
                      <a:srgbClr val="000000"/>
                    </a:solidFill>
                    <a:latin typeface="Symbol" charset="2"/>
                    <a:ea typeface="新細明體" charset="-120"/>
                    <a:cs typeface="新細明體" charset="-120"/>
                  </a:rPr>
                  <a:t>l</a:t>
                </a:r>
              </a:p>
              <a:p>
                <a:pPr lvl="1"/>
                <a:endParaRPr lang="en-US" altLang="zh-TW" sz="1400" i="1" dirty="0">
                  <a:solidFill>
                    <a:srgbClr val="000000"/>
                  </a:solidFill>
                  <a:latin typeface="Symbol" charset="2"/>
                  <a:ea typeface="新細明體" charset="-120"/>
                  <a:cs typeface="新細明體" charset="-12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689864" y="1343228"/>
                <a:ext cx="1667444" cy="1054135"/>
              </a:xfrm>
              <a:prstGeom prst="rect">
                <a:avLst/>
              </a:prstGeom>
              <a:blipFill rotWithShape="1">
                <a:blip r:embed="rId3"/>
                <a:stretch>
                  <a:fillRect t="-37572" r="-730" b="-35260"/>
                </a:stretch>
              </a:blipFill>
            </p:spPr>
            <p:txBody>
              <a:bodyPr/>
              <a:lstStyle/>
              <a:p>
                <a:r>
                  <a:rPr lang="en-US">
                    <a:noFill/>
                  </a:rPr>
                  <a:t> </a:t>
                </a:r>
              </a:p>
            </p:txBody>
          </p:sp>
        </mc:Fallback>
      </mc:AlternateContent>
      <p:grpSp>
        <p:nvGrpSpPr>
          <p:cNvPr id="10" name="Group 9"/>
          <p:cNvGrpSpPr/>
          <p:nvPr/>
        </p:nvGrpSpPr>
        <p:grpSpPr>
          <a:xfrm>
            <a:off x="346150" y="3144418"/>
            <a:ext cx="1360993" cy="1479669"/>
            <a:chOff x="1100267" y="3063111"/>
            <a:chExt cx="1360993" cy="1479669"/>
          </a:xfrm>
        </p:grpSpPr>
        <mc:AlternateContent xmlns:mc="http://schemas.openxmlformats.org/markup-compatibility/2006" xmlns:a14="http://schemas.microsoft.com/office/drawing/2010/main">
          <mc:Choice Requires="a14">
            <p:sp>
              <p:nvSpPr>
                <p:cNvPr id="6" name="TextBox 5"/>
                <p:cNvSpPr txBox="1"/>
                <p:nvPr/>
              </p:nvSpPr>
              <p:spPr>
                <a:xfrm>
                  <a:off x="1100267" y="3544302"/>
                  <a:ext cx="1333763" cy="499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𝑦</m:t>
                        </m:r>
                        <m:r>
                          <a:rPr lang="en-US" sz="1400" b="0" i="1" smtClean="0">
                            <a:latin typeface="Cambria Math"/>
                          </a:rPr>
                          <m:t>=</m:t>
                        </m:r>
                        <m:f>
                          <m:fPr>
                            <m:ctrlPr>
                              <a:rPr lang="en-US" sz="1400" b="0" i="1" smtClean="0">
                                <a:latin typeface="Cambria Math"/>
                              </a:rPr>
                            </m:ctrlPr>
                          </m:fPr>
                          <m:num>
                            <m:r>
                              <a:rPr lang="en-US" sz="1400" b="0" i="1" smtClean="0">
                                <a:latin typeface="Cambria Math"/>
                              </a:rPr>
                              <m:t>𝑌</m:t>
                            </m:r>
                          </m:num>
                          <m:den>
                            <m:r>
                              <a:rPr lang="en-US" sz="1400" b="0" i="1" smtClean="0">
                                <a:latin typeface="Cambria Math"/>
                              </a:rPr>
                              <m:t>𝑋</m:t>
                            </m:r>
                            <m:r>
                              <a:rPr lang="en-US" sz="1400" b="0" i="1" smtClean="0">
                                <a:latin typeface="Cambria Math"/>
                              </a:rPr>
                              <m:t>+</m:t>
                            </m:r>
                            <m:r>
                              <a:rPr lang="en-US" sz="1400" b="0" i="1" smtClean="0">
                                <a:latin typeface="Cambria Math"/>
                              </a:rPr>
                              <m:t>𝑌</m:t>
                            </m:r>
                            <m:r>
                              <a:rPr lang="en-US" sz="1400" b="0" i="1" smtClean="0">
                                <a:latin typeface="Cambria Math"/>
                              </a:rPr>
                              <m:t>+</m:t>
                            </m:r>
                            <m:r>
                              <a:rPr lang="en-US" sz="1400" b="0" i="1" smtClean="0">
                                <a:latin typeface="Cambria Math"/>
                              </a:rPr>
                              <m:t>𝑍</m:t>
                            </m:r>
                          </m:den>
                        </m:f>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100267" y="3544302"/>
                  <a:ext cx="1333763" cy="499239"/>
                </a:xfrm>
                <a:prstGeom prst="rect">
                  <a:avLst/>
                </a:prstGeom>
                <a:blipFill rotWithShape="1">
                  <a:blip r:embed="rId4"/>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1129934" y="3063111"/>
                  <a:ext cx="1331326" cy="499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𝑥</m:t>
                        </m:r>
                        <m:r>
                          <a:rPr lang="en-US" sz="1400" b="0" i="1" smtClean="0">
                            <a:latin typeface="Cambria Math"/>
                          </a:rPr>
                          <m:t>=</m:t>
                        </m:r>
                        <m:f>
                          <m:fPr>
                            <m:ctrlPr>
                              <a:rPr lang="en-US" sz="1400" b="0" i="1" smtClean="0">
                                <a:latin typeface="Cambria Math"/>
                              </a:rPr>
                            </m:ctrlPr>
                          </m:fPr>
                          <m:num>
                            <m:r>
                              <a:rPr lang="en-US" sz="1400" b="0" i="1" smtClean="0">
                                <a:latin typeface="Cambria Math"/>
                              </a:rPr>
                              <m:t>𝑋</m:t>
                            </m:r>
                          </m:num>
                          <m:den>
                            <m:r>
                              <a:rPr lang="en-US" sz="1400" b="0" i="1" smtClean="0">
                                <a:latin typeface="Cambria Math"/>
                              </a:rPr>
                              <m:t>𝑋</m:t>
                            </m:r>
                            <m:r>
                              <a:rPr lang="en-US" sz="1400" b="0" i="1" smtClean="0">
                                <a:latin typeface="Cambria Math"/>
                              </a:rPr>
                              <m:t>+</m:t>
                            </m:r>
                            <m:r>
                              <a:rPr lang="en-US" sz="1400" b="0" i="1" smtClean="0">
                                <a:latin typeface="Cambria Math"/>
                              </a:rPr>
                              <m:t>𝑌</m:t>
                            </m:r>
                            <m:r>
                              <a:rPr lang="en-US" sz="1400" b="0" i="1" smtClean="0">
                                <a:latin typeface="Cambria Math"/>
                              </a:rPr>
                              <m:t>+</m:t>
                            </m:r>
                            <m:r>
                              <a:rPr lang="en-US" sz="1400" b="0" i="1" smtClean="0">
                                <a:latin typeface="Cambria Math"/>
                              </a:rPr>
                              <m:t>𝑍</m:t>
                            </m:r>
                          </m:den>
                        </m:f>
                      </m:oMath>
                    </m:oMathPara>
                  </a14:m>
                  <a:endParaRPr lang="en-US" sz="14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1129934" y="3063111"/>
                  <a:ext cx="1331326" cy="499239"/>
                </a:xfrm>
                <a:prstGeom prst="rect">
                  <a:avLst/>
                </a:prstGeom>
                <a:blipFill rotWithShape="1">
                  <a:blip r:embed="rId5"/>
                  <a:stretch>
                    <a:fillRect b="-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1107074" y="4043541"/>
                  <a:ext cx="1319336" cy="4992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𝑧</m:t>
                        </m:r>
                        <m:r>
                          <a:rPr lang="en-US" sz="1400" b="0" i="1" smtClean="0">
                            <a:latin typeface="Cambria Math"/>
                          </a:rPr>
                          <m:t>=</m:t>
                        </m:r>
                        <m:f>
                          <m:fPr>
                            <m:ctrlPr>
                              <a:rPr lang="en-US" sz="1400" b="0" i="1" smtClean="0">
                                <a:latin typeface="Cambria Math"/>
                              </a:rPr>
                            </m:ctrlPr>
                          </m:fPr>
                          <m:num>
                            <m:r>
                              <a:rPr lang="en-US" sz="1400" b="0" i="1" smtClean="0">
                                <a:latin typeface="Cambria Math"/>
                              </a:rPr>
                              <m:t>𝑍</m:t>
                            </m:r>
                          </m:num>
                          <m:den>
                            <m:r>
                              <a:rPr lang="en-US" sz="1400" b="0" i="1" smtClean="0">
                                <a:latin typeface="Cambria Math"/>
                              </a:rPr>
                              <m:t>𝑋</m:t>
                            </m:r>
                            <m:r>
                              <a:rPr lang="en-US" sz="1400" b="0" i="1" smtClean="0">
                                <a:latin typeface="Cambria Math"/>
                              </a:rPr>
                              <m:t>+</m:t>
                            </m:r>
                            <m:r>
                              <a:rPr lang="en-US" sz="1400" b="0" i="1" smtClean="0">
                                <a:latin typeface="Cambria Math"/>
                              </a:rPr>
                              <m:t>𝑌</m:t>
                            </m:r>
                            <m:r>
                              <a:rPr lang="en-US" sz="1400" b="0" i="1" smtClean="0">
                                <a:latin typeface="Cambria Math"/>
                              </a:rPr>
                              <m:t>+</m:t>
                            </m:r>
                            <m:r>
                              <a:rPr lang="en-US" sz="1400" b="0" i="1" smtClean="0">
                                <a:latin typeface="Cambria Math"/>
                              </a:rPr>
                              <m:t>𝑍</m:t>
                            </m:r>
                          </m:den>
                        </m:f>
                      </m:oMath>
                    </m:oMathPara>
                  </a14:m>
                  <a:endParaRPr lang="en-US" sz="1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1107074" y="4043541"/>
                  <a:ext cx="1319336" cy="499239"/>
                </a:xfrm>
                <a:prstGeom prst="rect">
                  <a:avLst/>
                </a:prstGeom>
                <a:blipFill rotWithShape="1">
                  <a:blip r:embed="rId6"/>
                  <a:stretch>
                    <a:fillRect b="-1220"/>
                  </a:stretch>
                </a:blipFill>
              </p:spPr>
              <p:txBody>
                <a:bodyPr/>
                <a:lstStyle/>
                <a:p>
                  <a:r>
                    <a:rPr lang="en-US">
                      <a:noFill/>
                    </a:rPr>
                    <a:t> </a:t>
                  </a:r>
                </a:p>
              </p:txBody>
            </p:sp>
          </mc:Fallback>
        </mc:AlternateContent>
      </p:grpSp>
      <p:sp>
        <p:nvSpPr>
          <p:cNvPr id="42" name="Text Box 4"/>
          <p:cNvSpPr txBox="1">
            <a:spLocks noChangeArrowheads="1"/>
          </p:cNvSpPr>
          <p:nvPr/>
        </p:nvSpPr>
        <p:spPr bwMode="auto">
          <a:xfrm>
            <a:off x="6933878" y="3237424"/>
            <a:ext cx="2147808" cy="159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85000"/>
              </a:lnSpc>
              <a:spcBef>
                <a:spcPct val="20000"/>
              </a:spcBef>
            </a:pPr>
            <a:r>
              <a:rPr lang="en-US" altLang="zh-TW" sz="1100" b="1" dirty="0">
                <a:latin typeface="Helvetica" pitchFamily="34" charset="0"/>
                <a:ea typeface="新細明體" pitchFamily="18" charset="-120"/>
              </a:rPr>
              <a:t>Several views of </a:t>
            </a:r>
            <a:br>
              <a:rPr lang="en-US" altLang="zh-TW" sz="1100" b="1" dirty="0">
                <a:latin typeface="Helvetica" pitchFamily="34" charset="0"/>
                <a:ea typeface="新細明體" pitchFamily="18" charset="-120"/>
              </a:rPr>
            </a:br>
            <a:r>
              <a:rPr lang="en-US" altLang="zh-TW" sz="1100" b="1" dirty="0">
                <a:latin typeface="Helvetica" pitchFamily="34" charset="0"/>
                <a:ea typeface="新細明體" pitchFamily="18" charset="-120"/>
              </a:rPr>
              <a:t>X + Y + Z = 1 </a:t>
            </a:r>
            <a:br>
              <a:rPr lang="en-US" altLang="zh-TW" sz="1100" b="1" dirty="0">
                <a:latin typeface="Helvetica" pitchFamily="34" charset="0"/>
                <a:ea typeface="新細明體" pitchFamily="18" charset="-120"/>
              </a:rPr>
            </a:br>
            <a:r>
              <a:rPr lang="en-US" altLang="zh-TW" sz="1100" b="1" dirty="0">
                <a:latin typeface="Helvetica" pitchFamily="34" charset="0"/>
                <a:ea typeface="新細明體" pitchFamily="18" charset="-120"/>
              </a:rPr>
              <a:t>plane of CIE </a:t>
            </a:r>
            <a:r>
              <a:rPr lang="en-US" altLang="zh-TW" sz="1100" b="1" dirty="0" smtClean="0">
                <a:latin typeface="Helvetica" pitchFamily="34" charset="0"/>
                <a:ea typeface="新細明體" pitchFamily="18" charset="-120"/>
              </a:rPr>
              <a:t>space</a:t>
            </a:r>
          </a:p>
          <a:p>
            <a:pPr algn="ctr" eaLnBrk="1" hangingPunct="1">
              <a:lnSpc>
                <a:spcPct val="85000"/>
              </a:lnSpc>
              <a:spcBef>
                <a:spcPct val="20000"/>
              </a:spcBef>
            </a:pPr>
            <a:r>
              <a:rPr lang="en-US" altLang="zh-TW" sz="1000" b="1" dirty="0" smtClean="0">
                <a:latin typeface="Helvetica" pitchFamily="34" charset="0"/>
                <a:ea typeface="新細明體" pitchFamily="18" charset="-120"/>
              </a:rPr>
              <a:t>Left: Solid showing </a:t>
            </a:r>
            <a:r>
              <a:rPr lang="en-US" altLang="zh-TW" sz="1000" b="1" smtClean="0">
                <a:latin typeface="Helvetica" pitchFamily="34" charset="0"/>
                <a:ea typeface="新細明體" pitchFamily="18" charset="-120"/>
              </a:rPr>
              <a:t>gamut of all </a:t>
            </a:r>
            <a:r>
              <a:rPr lang="en-US" altLang="zh-TW" sz="1000" b="1" dirty="0" smtClean="0">
                <a:latin typeface="Helvetica" pitchFamily="34" charset="0"/>
                <a:ea typeface="新細明體" pitchFamily="18" charset="-120"/>
              </a:rPr>
              <a:t>visible colors</a:t>
            </a:r>
          </a:p>
          <a:p>
            <a:pPr algn="ctr" eaLnBrk="1" hangingPunct="1">
              <a:lnSpc>
                <a:spcPct val="85000"/>
              </a:lnSpc>
              <a:spcBef>
                <a:spcPct val="20000"/>
              </a:spcBef>
            </a:pPr>
            <a:r>
              <a:rPr lang="en-US" altLang="zh-TW" sz="1000" b="1" dirty="0" smtClean="0">
                <a:latin typeface="Helvetica" pitchFamily="34" charset="0"/>
                <a:ea typeface="新細明體" pitchFamily="18" charset="-120"/>
              </a:rPr>
              <a:t>Top Right: Front View of X+Y+Z=1 Plane</a:t>
            </a:r>
          </a:p>
          <a:p>
            <a:pPr algn="ctr" eaLnBrk="1" hangingPunct="1">
              <a:lnSpc>
                <a:spcPct val="85000"/>
              </a:lnSpc>
              <a:spcBef>
                <a:spcPct val="20000"/>
              </a:spcBef>
            </a:pPr>
            <a:r>
              <a:rPr lang="en-US" altLang="zh-TW" sz="1000" b="1" dirty="0" smtClean="0">
                <a:latin typeface="Helvetica" pitchFamily="34" charset="0"/>
                <a:ea typeface="新細明體" pitchFamily="18" charset="-120"/>
              </a:rPr>
              <a:t>Bottom Right: Projection of that Plane onto Z=0 Plane</a:t>
            </a:r>
          </a:p>
          <a:p>
            <a:pPr algn="ctr" eaLnBrk="1" hangingPunct="1">
              <a:lnSpc>
                <a:spcPct val="85000"/>
              </a:lnSpc>
              <a:spcBef>
                <a:spcPct val="20000"/>
              </a:spcBef>
            </a:pPr>
            <a:endParaRPr lang="en-US" altLang="zh-TW" sz="1200" b="1" dirty="0">
              <a:latin typeface="Helvetica" pitchFamily="34" charset="0"/>
              <a:ea typeface="新細明體" pitchFamily="18" charset="-120"/>
            </a:endParaRPr>
          </a:p>
        </p:txBody>
      </p:sp>
      <p:pic>
        <p:nvPicPr>
          <p:cNvPr id="43" name="Picture 42" descr="figPlate_II"/>
          <p:cNvPicPr>
            <a:picLocks noChangeAspect="1" noChangeArrowheads="1"/>
          </p:cNvPicPr>
          <p:nvPr/>
        </p:nvPicPr>
        <p:blipFill>
          <a:blip r:embed="rId7" cstate="print">
            <a:lum bright="24000" contrast="24000"/>
            <a:extLst>
              <a:ext uri="{28A0092B-C50C-407E-A947-70E740481C1C}">
                <a14:useLocalDpi xmlns:a14="http://schemas.microsoft.com/office/drawing/2010/main" val="0"/>
              </a:ext>
            </a:extLst>
          </a:blip>
          <a:srcRect/>
          <a:stretch>
            <a:fillRect/>
          </a:stretch>
        </p:blipFill>
        <p:spPr bwMode="auto">
          <a:xfrm>
            <a:off x="6884374" y="1432531"/>
            <a:ext cx="2197312" cy="174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fade">
                                      <p:cBhvr>
                                        <p:cTn id="7" dur="500"/>
                                        <p:tgtEl>
                                          <p:spTgt spid="13414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4147">
                                            <p:txEl>
                                              <p:pRg st="3" end="3"/>
                                            </p:txEl>
                                          </p:spTgt>
                                        </p:tgtEl>
                                        <p:attrNameLst>
                                          <p:attrName>style.visibility</p:attrName>
                                        </p:attrNameLst>
                                      </p:cBhvr>
                                      <p:to>
                                        <p:strVal val="visible"/>
                                      </p:to>
                                    </p:set>
                                    <p:animEffect transition="in" filter="fade">
                                      <p:cBhvr>
                                        <p:cTn id="23" dur="500"/>
                                        <p:tgtEl>
                                          <p:spTgt spid="13414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4147">
                                            <p:txEl>
                                              <p:pRg st="4" end="4"/>
                                            </p:txEl>
                                          </p:spTgt>
                                        </p:tgtEl>
                                        <p:attrNameLst>
                                          <p:attrName>style.visibility</p:attrName>
                                        </p:attrNameLst>
                                      </p:cBhvr>
                                      <p:to>
                                        <p:strVal val="visible"/>
                                      </p:to>
                                    </p:set>
                                    <p:animEffect transition="in" filter="fade">
                                      <p:cBhvr>
                                        <p:cTn id="28" dur="500"/>
                                        <p:tgtEl>
                                          <p:spTgt spid="13414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4226">
                                            <p:txEl>
                                              <p:pRg st="0" end="0"/>
                                            </p:txEl>
                                          </p:spTgt>
                                        </p:tgtEl>
                                        <p:attrNameLst>
                                          <p:attrName>style.visibility</p:attrName>
                                        </p:attrNameLst>
                                      </p:cBhvr>
                                      <p:to>
                                        <p:strVal val="visible"/>
                                      </p:to>
                                    </p:set>
                                    <p:animEffect transition="in" filter="fade">
                                      <p:cBhvr>
                                        <p:cTn id="38" dur="500"/>
                                        <p:tgtEl>
                                          <p:spTgt spid="13422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4226">
                                            <p:txEl>
                                              <p:pRg st="1" end="1"/>
                                            </p:txEl>
                                          </p:spTgt>
                                        </p:tgtEl>
                                        <p:attrNameLst>
                                          <p:attrName>style.visibility</p:attrName>
                                        </p:attrNameLst>
                                      </p:cBhvr>
                                      <p:to>
                                        <p:strVal val="visible"/>
                                      </p:to>
                                    </p:set>
                                    <p:animEffect transition="in" filter="fade">
                                      <p:cBhvr>
                                        <p:cTn id="43" dur="500"/>
                                        <p:tgtEl>
                                          <p:spTgt spid="13422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0"/>
          <p:cNvSpPr txBox="1">
            <a:spLocks noChangeArrowheads="1"/>
          </p:cNvSpPr>
          <p:nvPr/>
        </p:nvSpPr>
        <p:spPr bwMode="auto">
          <a:xfrm>
            <a:off x="409575" y="2114550"/>
            <a:ext cx="2438400" cy="192360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altLang="zh-TW" sz="1400" dirty="0">
                <a:latin typeface="Helvetica" charset="0"/>
                <a:ea typeface="新細明體" charset="-120"/>
                <a:cs typeface="新細明體" charset="-120"/>
              </a:rPr>
              <a:t>CIE 1976 UCS chromaticity diagram from </a:t>
            </a:r>
            <a:r>
              <a:rPr lang="en-US" altLang="zh-TW" sz="1400" u="sng" dirty="0">
                <a:latin typeface="Helvetica" charset="0"/>
                <a:ea typeface="新細明體" charset="-120"/>
                <a:cs typeface="新細明體" charset="-120"/>
              </a:rPr>
              <a:t>Electronic Color: The Art of Color Applied to Graphic Computing</a:t>
            </a:r>
            <a:r>
              <a:rPr lang="en-US" altLang="zh-TW" sz="1400" dirty="0">
                <a:latin typeface="Helvetica" charset="0"/>
                <a:ea typeface="新細明體" charset="-120"/>
                <a:cs typeface="新細明體" charset="-120"/>
              </a:rPr>
              <a:t> by Richard B. Norman, 1990</a:t>
            </a:r>
          </a:p>
          <a:p>
            <a:pPr>
              <a:spcBef>
                <a:spcPct val="50000"/>
              </a:spcBef>
            </a:pPr>
            <a:r>
              <a:rPr lang="en-US" altLang="zh-TW" sz="1400" dirty="0">
                <a:latin typeface="Helvetica" charset="0"/>
                <a:ea typeface="新細明體" charset="-120"/>
                <a:cs typeface="新細明體" charset="-120"/>
              </a:rPr>
              <a:t>Inset: CIE 1931 chromaticity diagram</a:t>
            </a:r>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56</a:t>
            </a:fld>
            <a:r>
              <a:rPr lang="en-US" dirty="0" smtClean="0"/>
              <a:t>/57</a:t>
            </a:r>
            <a:endParaRPr lang="en-US" dirty="0"/>
          </a:p>
        </p:txBody>
      </p:sp>
      <p:sp>
        <p:nvSpPr>
          <p:cNvPr id="57347" name="Rectangle 17"/>
          <p:cNvSpPr>
            <a:spLocks noGrp="1" noChangeArrowheads="1"/>
          </p:cNvSpPr>
          <p:nvPr>
            <p:ph type="title"/>
          </p:nvPr>
        </p:nvSpPr>
        <p:spPr>
          <a:xfrm>
            <a:off x="457200" y="409575"/>
            <a:ext cx="8229600" cy="457200"/>
          </a:xfrm>
        </p:spPr>
        <p:txBody>
          <a:bodyPr>
            <a:normAutofit fontScale="90000"/>
          </a:bodyPr>
          <a:lstStyle/>
          <a:p>
            <a:pPr eaLnBrk="1" hangingPunct="1"/>
            <a:r>
              <a:rPr lang="en-US" altLang="zh-TW" dirty="0">
                <a:ea typeface="新細明體" charset="-120"/>
                <a:cs typeface="新細明體" charset="-120"/>
              </a:rPr>
              <a:t>CIE Chromaticity Diagram </a:t>
            </a:r>
            <a:r>
              <a:rPr lang="en-US" altLang="zh-TW" sz="2000" dirty="0">
                <a:ea typeface="新細明體" charset="-120"/>
                <a:cs typeface="新細明體" charset="-120"/>
              </a:rPr>
              <a:t>(</a:t>
            </a:r>
            <a:r>
              <a:rPr lang="en-US" altLang="zh-TW" sz="2000" dirty="0" smtClean="0">
                <a:ea typeface="新細明體" charset="-120"/>
                <a:cs typeface="新細明體" charset="-120"/>
              </a:rPr>
              <a:t>2/2)</a:t>
            </a:r>
            <a:endParaRPr lang="zh-TW" altLang="en-US" sz="2000" dirty="0">
              <a:ea typeface="新細明體" charset="-120"/>
              <a:cs typeface="新細明體" charset="-120"/>
            </a:endParaRPr>
          </a:p>
        </p:txBody>
      </p:sp>
      <p:pic>
        <p:nvPicPr>
          <p:cNvPr id="5" name="Picture 4" descr="Picture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971550"/>
            <a:ext cx="4200525" cy="377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sz="quarter" idx="1"/>
          </p:nvPr>
        </p:nvSpPr>
        <p:spPr/>
        <p:txBody>
          <a:bodyPr>
            <a:normAutofit fontScale="92500" lnSpcReduction="20000"/>
          </a:bodyPr>
          <a:lstStyle/>
          <a:p>
            <a:r>
              <a:rPr lang="en-US" dirty="0" smtClean="0"/>
              <a:t>Now we have a way (specifying a color’s CIE X, Y, and Z values) to precisely characterize any color using only three variables!</a:t>
            </a:r>
          </a:p>
          <a:p>
            <a:r>
              <a:rPr lang="en-US" dirty="0" smtClean="0"/>
              <a:t>Very convenient! Colorimeters, </a:t>
            </a:r>
            <a:r>
              <a:rPr lang="en-US" dirty="0" err="1" smtClean="0"/>
              <a:t>spectroradiometers</a:t>
            </a:r>
            <a:r>
              <a:rPr lang="en-US" dirty="0" smtClean="0"/>
              <a:t> measure X, Y, Z values.</a:t>
            </a:r>
          </a:p>
          <a:p>
            <a:r>
              <a:rPr lang="en-US" dirty="0" smtClean="0"/>
              <a:t>Used in many areas of industry and academia— including paint ,lighting, physics, and chemistry.</a:t>
            </a:r>
          </a:p>
          <a:p>
            <a:r>
              <a:rPr lang="en-US" dirty="0" smtClean="0"/>
              <a:t>International Telecommunication Union uses 1931 CIE color matching functions in their recommendations for worldwide unified </a:t>
            </a:r>
            <a:r>
              <a:rPr lang="en-US" dirty="0" err="1" smtClean="0"/>
              <a:t>colorimetry</a:t>
            </a:r>
            <a:r>
              <a:rPr lang="en-US" dirty="0" smtClean="0"/>
              <a:t> </a:t>
            </a:r>
          </a:p>
          <a:p>
            <a:pPr lvl="1"/>
            <a:r>
              <a:rPr lang="en-US" dirty="0" smtClean="0"/>
              <a:t>International Telecommunication Union (1998) ITU-R  BT.1361 WORLDWIDE  UNIFIED  COLORIMETRY  AND  RELATED  CHARACTERISTICS OF  FUTURE  TELEVISION  AND  IMAGING  SYSTEMS</a:t>
            </a:r>
          </a:p>
          <a:p>
            <a:pPr lvl="1"/>
            <a:r>
              <a:rPr lang="en-US" dirty="0" smtClean="0"/>
              <a:t>International Telecommunication Union (2000) </a:t>
            </a:r>
            <a:r>
              <a:rPr lang="en-GB" dirty="0" smtClean="0"/>
              <a:t>ITU-R  BT.709-4 </a:t>
            </a:r>
            <a:r>
              <a:rPr lang="en-US" dirty="0" smtClean="0"/>
              <a:t>PARAMETER  VALUES  FOR  THE  HDTV  STANDARDS  FOR  PRODUCTION AND  INTERNATIONAL  PROGRAMME  EXCHANGE  </a:t>
            </a:r>
            <a:endParaRPr lang="en-US"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57</a:t>
            </a:fld>
            <a:r>
              <a:rPr lang="en-US" dirty="0" smtClean="0"/>
              <a:t>/57</a:t>
            </a:r>
            <a:endParaRPr lang="en-US" dirty="0"/>
          </a:p>
        </p:txBody>
      </p:sp>
      <p:sp>
        <p:nvSpPr>
          <p:cNvPr id="58370" name="Rectangle 2"/>
          <p:cNvSpPr>
            <a:spLocks noGrp="1" noChangeArrowheads="1"/>
          </p:cNvSpPr>
          <p:nvPr>
            <p:ph type="title"/>
          </p:nvPr>
        </p:nvSpPr>
        <p:spPr/>
        <p:txBody>
          <a:bodyPr>
            <a:normAutofit fontScale="90000"/>
          </a:bodyPr>
          <a:lstStyle/>
          <a:p>
            <a:r>
              <a:rPr lang="en-US" smtClean="0"/>
              <a:t>CIE Space: International Commission on Illumination</a:t>
            </a:r>
            <a:endParaRPr lang="en-US"/>
          </a:p>
        </p:txBody>
      </p:sp>
      <p:sp>
        <p:nvSpPr>
          <p:cNvPr id="58372" name="Rectangle 4"/>
          <p:cNvSpPr>
            <a:spLocks noChangeArrowheads="1"/>
          </p:cNvSpPr>
          <p:nvPr/>
        </p:nvSpPr>
        <p:spPr bwMode="auto">
          <a:xfrm>
            <a:off x="0" y="0"/>
            <a:ext cx="10584" cy="4466"/>
          </a:xfrm>
          <a:prstGeom prst="rect">
            <a:avLst/>
          </a:prstGeom>
          <a:solidFill>
            <a:schemeClr val="accent1"/>
          </a:solidFill>
          <a:ln w="9525">
            <a:solidFill>
              <a:schemeClr val="tx1"/>
            </a:solidFill>
            <a:miter lim="800000"/>
            <a:headEnd/>
            <a:tailEnd/>
          </a:ln>
        </p:spPr>
        <p:txBody>
          <a:bodyPr>
            <a:prstTxWarp prst="textNoShape">
              <a:avLst/>
            </a:prstTxWarp>
          </a:bodyPr>
          <a:lstStyle/>
          <a:p>
            <a:endParaRPr lang="en-US">
              <a:latin typeface="Times New Roman" charset="0"/>
            </a:endParaRPr>
          </a:p>
        </p:txBody>
      </p:sp>
      <p:sp>
        <p:nvSpPr>
          <p:cNvPr id="58373" name="Rectangle 5"/>
          <p:cNvSpPr>
            <a:spLocks noChangeArrowheads="1"/>
          </p:cNvSpPr>
          <p:nvPr/>
        </p:nvSpPr>
        <p:spPr bwMode="auto">
          <a:xfrm>
            <a:off x="0" y="0"/>
            <a:ext cx="10584" cy="4466"/>
          </a:xfrm>
          <a:prstGeom prst="rect">
            <a:avLst/>
          </a:prstGeom>
          <a:solidFill>
            <a:schemeClr val="accent1"/>
          </a:solidFill>
          <a:ln w="9525">
            <a:solidFill>
              <a:schemeClr val="tx1"/>
            </a:solidFill>
            <a:miter lim="800000"/>
            <a:headEnd/>
            <a:tailEnd/>
          </a:ln>
        </p:spPr>
        <p:txBody>
          <a:bodyPr>
            <a:prstTxWarp prst="textNoShape">
              <a:avLst/>
            </a:prstTxWarp>
          </a:bodyPr>
          <a:lstStyle/>
          <a:p>
            <a:endParaRPr lang="en-US">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sz="quarter" idx="1"/>
          </p:nvPr>
        </p:nvSpPr>
        <p:spPr>
          <a:xfrm>
            <a:off x="457200" y="971550"/>
            <a:ext cx="8382000" cy="2057400"/>
          </a:xfrm>
        </p:spPr>
        <p:txBody>
          <a:bodyPr>
            <a:normAutofit fontScale="92500" lnSpcReduction="20000"/>
          </a:bodyPr>
          <a:lstStyle/>
          <a:p>
            <a:r>
              <a:rPr lang="en-US" altLang="zh-TW" dirty="0" smtClean="0"/>
              <a:t>Color is an immensely complex subject drawing from physics, physiology, perceptual psychology, art, and graphic design</a:t>
            </a:r>
          </a:p>
          <a:p>
            <a:r>
              <a:rPr lang="en-US" altLang="zh-TW" dirty="0" smtClean="0"/>
              <a:t>There are many theories, measurement techniques, and standards for colors, yet no single theory of human color perception is universally accepted</a:t>
            </a:r>
          </a:p>
          <a:p>
            <a:r>
              <a:rPr lang="en-US" altLang="zh-TW" dirty="0" smtClean="0"/>
              <a:t>Color of an object depends not only on the object itself, but also on the light sources illuminating it, the color of surrounding area, and on the human visual system (the eye/brain mechanism)</a:t>
            </a:r>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6</a:t>
            </a:fld>
            <a:r>
              <a:rPr lang="en-US" dirty="0" smtClean="0"/>
              <a:t>/57</a:t>
            </a:r>
            <a:endParaRPr lang="en-US" dirty="0"/>
          </a:p>
        </p:txBody>
      </p:sp>
      <p:sp>
        <p:nvSpPr>
          <p:cNvPr id="16388" name="Rectangle 14"/>
          <p:cNvSpPr>
            <a:spLocks noGrp="1" noChangeArrowheads="1"/>
          </p:cNvSpPr>
          <p:nvPr>
            <p:ph type="title"/>
          </p:nvPr>
        </p:nvSpPr>
        <p:spPr/>
        <p:txBody>
          <a:bodyPr>
            <a:normAutofit fontScale="90000"/>
          </a:bodyPr>
          <a:lstStyle/>
          <a:p>
            <a:r>
              <a:rPr lang="en-US" altLang="zh-TW" dirty="0" smtClean="0"/>
              <a:t>Why is Color Difficult?</a:t>
            </a:r>
            <a:endParaRPr lang="zh-TW" altLang="en-US" dirty="0"/>
          </a:p>
        </p:txBody>
      </p:sp>
      <p:pic>
        <p:nvPicPr>
          <p:cNvPr id="5" name="Picture 13" descr="eye-light-stuff2"/>
          <p:cNvPicPr>
            <a:picLocks noChangeAspect="1" noChangeArrowheads="1"/>
          </p:cNvPicPr>
          <p:nvPr/>
        </p:nvPicPr>
        <p:blipFill>
          <a:blip r:embed="rId3">
            <a:extLst>
              <a:ext uri="{28A0092B-C50C-407E-A947-70E740481C1C}">
                <a14:useLocalDpi xmlns:a14="http://schemas.microsoft.com/office/drawing/2010/main" val="0"/>
              </a:ext>
            </a:extLst>
          </a:blip>
          <a:srcRect l="48523" t="17229" r="1711"/>
          <a:stretch>
            <a:fillRect/>
          </a:stretch>
        </p:blipFill>
        <p:spPr bwMode="auto">
          <a:xfrm>
            <a:off x="7315200" y="3273600"/>
            <a:ext cx="1625576" cy="13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57201" y="2840119"/>
            <a:ext cx="5883303" cy="20928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Clr>
                <a:srgbClr val="0070C0"/>
              </a:buClr>
              <a:buSzPct val="76000"/>
              <a:buFont typeface="Wingdings 3" pitchFamily="18" charset="2"/>
              <a:buChar char=""/>
            </a:pPr>
            <a:r>
              <a:rPr lang="en-US" altLang="zh-TW" sz="2000" dirty="0"/>
              <a:t>Some objects </a:t>
            </a:r>
            <a:r>
              <a:rPr lang="en-US" altLang="zh-TW" sz="2000" dirty="0">
                <a:solidFill>
                  <a:srgbClr val="FF0000"/>
                </a:solidFill>
              </a:rPr>
              <a:t>reflect</a:t>
            </a:r>
            <a:r>
              <a:rPr lang="en-US" altLang="zh-TW" sz="2000" dirty="0"/>
              <a:t> light (wall, desk, paper), </a:t>
            </a:r>
            <a:r>
              <a:rPr lang="en-US" altLang="zh-TW" sz="2000" dirty="0" smtClean="0"/>
              <a:t>while others also </a:t>
            </a:r>
            <a:r>
              <a:rPr lang="en-US" altLang="zh-TW" sz="2000" dirty="0" smtClean="0">
                <a:solidFill>
                  <a:srgbClr val="FF0000"/>
                </a:solidFill>
              </a:rPr>
              <a:t>transmit</a:t>
            </a:r>
            <a:r>
              <a:rPr lang="en-US" altLang="zh-TW" sz="2000" dirty="0" smtClean="0"/>
              <a:t> </a:t>
            </a:r>
            <a:r>
              <a:rPr lang="en-US" altLang="zh-TW" sz="2000" dirty="0"/>
              <a:t>light (cellophane, glass</a:t>
            </a:r>
            <a:r>
              <a:rPr lang="en-US" altLang="zh-TW" sz="2000" dirty="0" smtClean="0"/>
              <a:t>)</a:t>
            </a:r>
          </a:p>
          <a:p>
            <a:pPr marL="742950" lvl="1" indent="-285750">
              <a:buClr>
                <a:schemeClr val="accent2"/>
              </a:buClr>
              <a:buSzPct val="76000"/>
              <a:buFont typeface="Wingdings 3" pitchFamily="18" charset="2"/>
              <a:buChar char=""/>
            </a:pPr>
            <a:r>
              <a:rPr lang="en-US" altLang="zh-TW" dirty="0" smtClean="0">
                <a:solidFill>
                  <a:schemeClr val="tx2"/>
                </a:solidFill>
              </a:rPr>
              <a:t>surface </a:t>
            </a:r>
            <a:r>
              <a:rPr lang="en-US" altLang="zh-TW" dirty="0">
                <a:solidFill>
                  <a:schemeClr val="tx2"/>
                </a:solidFill>
              </a:rPr>
              <a:t>that reflects only pure blue light illuminated with pure red light appears black</a:t>
            </a:r>
          </a:p>
          <a:p>
            <a:pPr marL="742950" lvl="1" indent="-285750">
              <a:buClr>
                <a:schemeClr val="accent2"/>
              </a:buClr>
              <a:buSzPct val="76000"/>
              <a:buFont typeface="Wingdings 3" pitchFamily="18" charset="2"/>
              <a:buChar char=""/>
            </a:pPr>
            <a:r>
              <a:rPr lang="en-US" altLang="zh-TW" dirty="0">
                <a:solidFill>
                  <a:schemeClr val="tx2"/>
                </a:solidFill>
              </a:rPr>
              <a:t>pure green light viewed </a:t>
            </a:r>
            <a:r>
              <a:rPr lang="en-US" altLang="zh-TW" dirty="0" smtClean="0">
                <a:solidFill>
                  <a:schemeClr val="tx2"/>
                </a:solidFill>
              </a:rPr>
              <a:t>through </a:t>
            </a:r>
            <a:r>
              <a:rPr lang="en-US" altLang="zh-TW" dirty="0">
                <a:solidFill>
                  <a:schemeClr val="tx2"/>
                </a:solidFill>
              </a:rPr>
              <a:t>glass that transmits only pure red also appears black</a:t>
            </a:r>
          </a:p>
          <a:p>
            <a:pPr marL="742950" lvl="1" indent="-285750">
              <a:buClr>
                <a:srgbClr val="0070C0"/>
              </a:buClr>
              <a:buSzPct val="76000"/>
              <a:buFont typeface="Wingdings 3" pitchFamily="18" charset="2"/>
              <a:buChar char=""/>
            </a:pPr>
            <a:endParaRPr lang="en-US" altLang="zh-TW"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0" y="2211705"/>
            <a:ext cx="5133213"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p:cNvSpPr>
            <a:spLocks noGrp="1" noChangeArrowheads="1"/>
          </p:cNvSpPr>
          <p:nvPr>
            <p:ph sz="quarter" idx="1"/>
          </p:nvPr>
        </p:nvSpPr>
        <p:spPr>
          <a:xfrm>
            <a:off x="228600" y="857250"/>
            <a:ext cx="8229600" cy="4000500"/>
          </a:xfrm>
        </p:spPr>
        <p:txBody>
          <a:bodyPr>
            <a:normAutofit fontScale="70000" lnSpcReduction="20000"/>
          </a:bodyPr>
          <a:lstStyle/>
          <a:p>
            <a:r>
              <a:rPr lang="en-US" altLang="zh-TW" dirty="0" smtClean="0"/>
              <a:t>Color is a property of objects  that our minds create – an interpretation of the world around us</a:t>
            </a:r>
          </a:p>
          <a:p>
            <a:r>
              <a:rPr lang="en-US" altLang="zh-TW" dirty="0" smtClean="0"/>
              <a:t>Color is apparently unique to humans and higher primates</a:t>
            </a:r>
          </a:p>
          <a:p>
            <a:r>
              <a:rPr lang="en-US" altLang="zh-TW" dirty="0" smtClean="0"/>
              <a:t>Color perception stems from two main components:</a:t>
            </a:r>
          </a:p>
          <a:p>
            <a:pPr lvl="1"/>
            <a:r>
              <a:rPr lang="en-US" altLang="zh-TW" dirty="0" smtClean="0">
                <a:solidFill>
                  <a:srgbClr val="C00000"/>
                </a:solidFill>
              </a:rPr>
              <a:t>Physical </a:t>
            </a:r>
            <a:r>
              <a:rPr lang="en-US" altLang="zh-TW" dirty="0" smtClean="0"/>
              <a:t>properties of the world around us</a:t>
            </a:r>
          </a:p>
          <a:p>
            <a:pPr lvl="2"/>
            <a:r>
              <a:rPr lang="en-US" altLang="zh-TW" dirty="0" smtClean="0"/>
              <a:t>electromagnetic waves interact with materials in world and eventually reach eyes</a:t>
            </a:r>
          </a:p>
          <a:p>
            <a:pPr lvl="2"/>
            <a:r>
              <a:rPr lang="en-US" altLang="zh-TW" dirty="0" smtClean="0"/>
              <a:t>visible light comprises the portion of the electromagnetic spectrum that our eyes can detect (380nm/</a:t>
            </a:r>
            <a:r>
              <a:rPr lang="en-US" altLang="zh-TW" dirty="0" smtClean="0">
                <a:solidFill>
                  <a:srgbClr val="7030A0"/>
                </a:solidFill>
              </a:rPr>
              <a:t>violet </a:t>
            </a:r>
            <a:r>
              <a:rPr lang="en-US" altLang="zh-TW" dirty="0" smtClean="0"/>
              <a:t>– 740nm/</a:t>
            </a:r>
            <a:r>
              <a:rPr lang="en-US" altLang="zh-TW" dirty="0" smtClean="0">
                <a:solidFill>
                  <a:srgbClr val="FF0000"/>
                </a:solidFill>
              </a:rPr>
              <a:t>red</a:t>
            </a:r>
            <a:r>
              <a:rPr lang="en-US" altLang="zh-TW" dirty="0" smtClean="0"/>
              <a:t>)</a:t>
            </a:r>
          </a:p>
          <a:p>
            <a:pPr lvl="2"/>
            <a:endParaRPr lang="en-US" altLang="zh-TW" dirty="0" smtClean="0"/>
          </a:p>
          <a:p>
            <a:pPr lvl="2"/>
            <a:endParaRPr lang="en-US" altLang="zh-TW" dirty="0" smtClean="0"/>
          </a:p>
          <a:p>
            <a:pPr lvl="2"/>
            <a:endParaRPr lang="en-US" altLang="zh-TW" dirty="0" smtClean="0"/>
          </a:p>
          <a:p>
            <a:pPr lvl="2"/>
            <a:endParaRPr lang="en-US" altLang="zh-TW" dirty="0" smtClean="0"/>
          </a:p>
          <a:p>
            <a:pPr lvl="2"/>
            <a:endParaRPr lang="en-US" altLang="zh-TW" dirty="0" smtClean="0"/>
          </a:p>
          <a:p>
            <a:pPr lvl="2"/>
            <a:endParaRPr lang="en-US" altLang="zh-TW" dirty="0" smtClean="0"/>
          </a:p>
          <a:p>
            <a:pPr lvl="2"/>
            <a:endParaRPr lang="en-US" altLang="zh-TW" dirty="0" smtClean="0"/>
          </a:p>
          <a:p>
            <a:pPr lvl="2"/>
            <a:r>
              <a:rPr lang="en-US" altLang="zh-TW" dirty="0" smtClean="0"/>
              <a:t>photoreceptors in the eye (rods and cones) convert light (photons) into electro-chemical signals which are then processed by our brains </a:t>
            </a:r>
          </a:p>
          <a:p>
            <a:pPr lvl="1"/>
            <a:r>
              <a:rPr lang="en-US" altLang="zh-TW" dirty="0" smtClean="0"/>
              <a:t> </a:t>
            </a:r>
            <a:r>
              <a:rPr lang="en-US" altLang="zh-TW" dirty="0" smtClean="0">
                <a:solidFill>
                  <a:srgbClr val="C00000"/>
                </a:solidFill>
              </a:rPr>
              <a:t>Physiological</a:t>
            </a:r>
            <a:r>
              <a:rPr lang="en-US" altLang="zh-TW" dirty="0" smtClean="0"/>
              <a:t> interpretation of  signals (“raw data”) output by receptors</a:t>
            </a:r>
          </a:p>
          <a:p>
            <a:pPr lvl="2"/>
            <a:r>
              <a:rPr lang="en-US" altLang="zh-TW" dirty="0" smtClean="0"/>
              <a:t>less well-understood and incredibly complex higher level processing</a:t>
            </a:r>
          </a:p>
          <a:p>
            <a:pPr lvl="2"/>
            <a:r>
              <a:rPr lang="en-US" altLang="zh-TW" dirty="0" smtClean="0"/>
              <a:t>very dependent on past experience and object associations</a:t>
            </a:r>
          </a:p>
          <a:p>
            <a:r>
              <a:rPr lang="en-US" altLang="zh-TW" dirty="0" smtClean="0"/>
              <a:t>Both are important to understanding our sensation of color</a:t>
            </a:r>
            <a:endParaRPr lang="en-US" altLang="zh-TW" dirty="0"/>
          </a:p>
        </p:txBody>
      </p:sp>
      <p:sp>
        <p:nvSpPr>
          <p:cNvPr id="4" name="Footer Placeholder 3"/>
          <p:cNvSpPr>
            <a:spLocks noGrp="1"/>
          </p:cNvSpPr>
          <p:nvPr>
            <p:ph type="ftr" sz="quarter" idx="3"/>
          </p:nvPr>
        </p:nvSpPr>
        <p:spPr/>
        <p:txBody>
          <a:bodyPr/>
          <a:lstStyle/>
          <a:p>
            <a:r>
              <a:rPr lang="en-US" smtClean="0"/>
              <a:t>Color</a:t>
            </a:r>
            <a:endParaRPr lang="en-US" dirty="0"/>
          </a:p>
        </p:txBody>
      </p:sp>
      <p:sp>
        <p:nvSpPr>
          <p:cNvPr id="5" name="Slide Number Placeholder 4"/>
          <p:cNvSpPr>
            <a:spLocks noGrp="1"/>
          </p:cNvSpPr>
          <p:nvPr>
            <p:ph type="sldNum" sz="quarter" idx="4"/>
          </p:nvPr>
        </p:nvSpPr>
        <p:spPr/>
        <p:txBody>
          <a:bodyPr/>
          <a:lstStyle/>
          <a:p>
            <a:fld id="{2429FA1C-5F42-224C-8C60-E04BD2BEA25A}" type="slidenum">
              <a:rPr lang="en-US" smtClean="0"/>
              <a:pPr/>
              <a:t>7</a:t>
            </a:fld>
            <a:r>
              <a:rPr lang="en-US" dirty="0" smtClean="0"/>
              <a:t>/57</a:t>
            </a:r>
            <a:endParaRPr lang="en-US" dirty="0"/>
          </a:p>
        </p:txBody>
      </p:sp>
      <p:sp>
        <p:nvSpPr>
          <p:cNvPr id="17411" name="Rectangle 14"/>
          <p:cNvSpPr>
            <a:spLocks noGrp="1" noChangeArrowheads="1"/>
          </p:cNvSpPr>
          <p:nvPr>
            <p:ph type="title"/>
          </p:nvPr>
        </p:nvSpPr>
        <p:spPr>
          <a:xfrm>
            <a:off x="457200" y="400050"/>
            <a:ext cx="8229600" cy="457200"/>
          </a:xfrm>
        </p:spPr>
        <p:txBody>
          <a:bodyPr>
            <a:normAutofit fontScale="90000"/>
          </a:bodyPr>
          <a:lstStyle/>
          <a:p>
            <a:r>
              <a:rPr lang="en-US" altLang="zh-TW" dirty="0" smtClean="0"/>
              <a:t>What is </a:t>
            </a:r>
            <a:r>
              <a:rPr lang="en-US" b="1" dirty="0">
                <a:solidFill>
                  <a:srgbClr val="FF0000"/>
                </a:solidFill>
              </a:rPr>
              <a:t>c</a:t>
            </a:r>
            <a:r>
              <a:rPr lang="en-US" b="1" dirty="0">
                <a:solidFill>
                  <a:srgbClr val="FFCC00"/>
                </a:solidFill>
              </a:rPr>
              <a:t>o</a:t>
            </a:r>
            <a:r>
              <a:rPr lang="en-US" b="1" dirty="0">
                <a:solidFill>
                  <a:srgbClr val="009900"/>
                </a:solidFill>
              </a:rPr>
              <a:t>l</a:t>
            </a:r>
            <a:r>
              <a:rPr lang="en-US" b="1" dirty="0">
                <a:solidFill>
                  <a:srgbClr val="00B0F0"/>
                </a:solidFill>
              </a:rPr>
              <a:t>o</a:t>
            </a:r>
            <a:r>
              <a:rPr lang="en-US" b="1" dirty="0">
                <a:solidFill>
                  <a:srgbClr val="002060"/>
                </a:solidFill>
              </a:rPr>
              <a:t>r</a:t>
            </a:r>
            <a:r>
              <a:rPr lang="en-US" altLang="zh-TW" b="1" dirty="0">
                <a:solidFill>
                  <a:srgbClr val="7030A0"/>
                </a:solidFill>
                <a:ea typeface="新細明體" pitchFamily="18" charset="-120"/>
              </a:rPr>
              <a:t>?</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611">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611">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611">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611">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86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lnSpcReduction="10000"/>
          </a:bodyPr>
          <a:lstStyle/>
          <a:p>
            <a:r>
              <a:rPr lang="en-US" dirty="0" smtClean="0"/>
              <a:t>Still not completely understood</a:t>
            </a:r>
          </a:p>
          <a:p>
            <a:pPr lvl="1"/>
            <a:r>
              <a:rPr lang="en-US" dirty="0" smtClean="0"/>
              <a:t>Understanding our visual system and brain’s  “wiring” is insufficient</a:t>
            </a:r>
          </a:p>
          <a:p>
            <a:pPr lvl="1"/>
            <a:r>
              <a:rPr lang="en-US" dirty="0" smtClean="0"/>
              <a:t>New tools (e.g.,  fMRI) greatly increase our understanding, but also introduce new questions</a:t>
            </a:r>
          </a:p>
          <a:p>
            <a:r>
              <a:rPr lang="en-US" dirty="0" smtClean="0"/>
              <a:t>Some viewing capabilities are hardwired, others are learned</a:t>
            </a:r>
          </a:p>
          <a:p>
            <a:pPr lvl="1"/>
            <a:r>
              <a:rPr lang="en-US" dirty="0" smtClean="0"/>
              <a:t>We acquire a visual vocabulary </a:t>
            </a:r>
          </a:p>
          <a:p>
            <a:pPr lvl="1"/>
            <a:r>
              <a:rPr lang="en-US" dirty="0" smtClean="0"/>
              <a:t>What looked real on the screen a few years ago no longer does – bar keeps rising</a:t>
            </a:r>
          </a:p>
          <a:p>
            <a:r>
              <a:rPr lang="en-US" dirty="0" smtClean="0"/>
              <a:t>We have huge innate pattern recognition ability</a:t>
            </a:r>
          </a:p>
          <a:p>
            <a:r>
              <a:rPr lang="en-US" dirty="0" smtClean="0"/>
              <a:t>Visual processing generally faster than higher-level cognitive processing</a:t>
            </a:r>
          </a:p>
          <a:p>
            <a:pPr lvl="1"/>
            <a:r>
              <a:rPr lang="en-US" dirty="0" smtClean="0"/>
              <a:t>Roads use symbols instead of words for signs (but “dual coding” is always better)</a:t>
            </a:r>
          </a:p>
          <a:p>
            <a:pPr lvl="1"/>
            <a:r>
              <a:rPr lang="en-US" dirty="0" smtClean="0"/>
              <a:t>And may have more emotional impact</a:t>
            </a:r>
          </a:p>
          <a:p>
            <a:endParaRPr lang="en-US" dirty="0" smtClean="0"/>
          </a:p>
          <a:p>
            <a:pPr lvl="1"/>
            <a:endParaRPr lang="en-US" dirty="0"/>
          </a:p>
        </p:txBody>
      </p:sp>
      <p:sp>
        <p:nvSpPr>
          <p:cNvPr id="5" name="Footer Placeholder 4"/>
          <p:cNvSpPr>
            <a:spLocks noGrp="1"/>
          </p:cNvSpPr>
          <p:nvPr>
            <p:ph type="ftr" sz="quarter" idx="3"/>
          </p:nvPr>
        </p:nvSpPr>
        <p:spPr/>
        <p:txBody>
          <a:bodyPr/>
          <a:lstStyle/>
          <a:p>
            <a:r>
              <a:rPr lang="en-US" smtClean="0"/>
              <a:t>Color</a:t>
            </a:r>
            <a:endParaRPr lang="en-US" dirty="0"/>
          </a:p>
        </p:txBody>
      </p:sp>
      <p:sp>
        <p:nvSpPr>
          <p:cNvPr id="6" name="Slide Number Placeholder 5"/>
          <p:cNvSpPr>
            <a:spLocks noGrp="1"/>
          </p:cNvSpPr>
          <p:nvPr>
            <p:ph type="sldNum" sz="quarter" idx="4"/>
          </p:nvPr>
        </p:nvSpPr>
        <p:spPr/>
        <p:txBody>
          <a:bodyPr/>
          <a:lstStyle/>
          <a:p>
            <a:fld id="{2429FA1C-5F42-224C-8C60-E04BD2BEA25A}" type="slidenum">
              <a:rPr lang="en-US" smtClean="0"/>
              <a:pPr/>
              <a:t>8</a:t>
            </a:fld>
            <a:r>
              <a:rPr lang="en-US" dirty="0" smtClean="0"/>
              <a:t>/57</a:t>
            </a:r>
            <a:endParaRPr lang="en-US" dirty="0"/>
          </a:p>
        </p:txBody>
      </p:sp>
      <p:sp>
        <p:nvSpPr>
          <p:cNvPr id="18434" name="Title 1"/>
          <p:cNvSpPr>
            <a:spLocks noGrp="1"/>
          </p:cNvSpPr>
          <p:nvPr>
            <p:ph type="title"/>
          </p:nvPr>
        </p:nvSpPr>
        <p:spPr/>
        <p:txBody>
          <a:bodyPr>
            <a:normAutofit fontScale="90000"/>
          </a:bodyPr>
          <a:lstStyle/>
          <a:p>
            <a:r>
              <a:rPr lang="en-US" dirty="0" smtClean="0"/>
              <a:t>Our Visual System Constructs our Reality (1/3)</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085850"/>
            <a:ext cx="8534400" cy="3600450"/>
          </a:xfrm>
        </p:spPr>
        <p:txBody>
          <a:bodyPr>
            <a:normAutofit fontScale="85000" lnSpcReduction="10000"/>
          </a:bodyPr>
          <a:lstStyle/>
          <a:p>
            <a:r>
              <a:rPr lang="en-US" dirty="0"/>
              <a:t>P</a:t>
            </a:r>
            <a:r>
              <a:rPr lang="en-US" dirty="0" smtClean="0"/>
              <a:t>erceptual invariants are </a:t>
            </a:r>
            <a:r>
              <a:rPr lang="en-US" dirty="0"/>
              <a:t>crucial for sense-making</a:t>
            </a:r>
          </a:p>
          <a:p>
            <a:pPr lvl="1"/>
            <a:r>
              <a:rPr lang="en-US" dirty="0" smtClean="0"/>
              <a:t>Size</a:t>
            </a:r>
            <a:r>
              <a:rPr lang="en-US" dirty="0"/>
              <a:t>, rotation  and position constancy of objects despite varying projections on the eye (but not always!)</a:t>
            </a:r>
          </a:p>
          <a:p>
            <a:pPr lvl="1"/>
            <a:r>
              <a:rPr lang="en-US" dirty="0"/>
              <a:t>Color constancy despite changing wavelength </a:t>
            </a:r>
            <a:r>
              <a:rPr lang="en-US" dirty="0" smtClean="0"/>
              <a:t>distributions of illumination</a:t>
            </a:r>
            <a:endParaRPr lang="en-US" dirty="0"/>
          </a:p>
          <a:p>
            <a:pPr lvl="1"/>
            <a:r>
              <a:rPr lang="en-US" dirty="0"/>
              <a:t>Person recognition despite everything else </a:t>
            </a:r>
            <a:r>
              <a:rPr lang="en-US" dirty="0" smtClean="0"/>
              <a:t>changing and very poor viewing conditions</a:t>
            </a:r>
          </a:p>
          <a:p>
            <a:r>
              <a:rPr lang="en-US" dirty="0" smtClean="0"/>
              <a:t>Optical illusions</a:t>
            </a:r>
          </a:p>
          <a:p>
            <a:pPr lvl="1"/>
            <a:r>
              <a:rPr lang="en-US" dirty="0" smtClean="0"/>
              <a:t>Completing </a:t>
            </a:r>
            <a:r>
              <a:rPr lang="en-US" dirty="0"/>
              <a:t>incomplete features</a:t>
            </a:r>
            <a:r>
              <a:rPr lang="en-US" dirty="0" smtClean="0"/>
              <a:t>, such as  </a:t>
            </a:r>
            <a:r>
              <a:rPr lang="en-US" dirty="0"/>
              <a:t>seeing “false” size differences due to context</a:t>
            </a:r>
          </a:p>
          <a:p>
            <a:pPr lvl="1"/>
            <a:r>
              <a:rPr lang="en-US" dirty="0"/>
              <a:t>Seeing differences in brightness due to context,  </a:t>
            </a:r>
            <a:r>
              <a:rPr lang="en-US" dirty="0" smtClean="0"/>
              <a:t>negative afterimages, seeing </a:t>
            </a:r>
            <a:r>
              <a:rPr lang="en-US" dirty="0"/>
              <a:t>“false” patterns and even motion</a:t>
            </a:r>
          </a:p>
          <a:p>
            <a:pPr lvl="1"/>
            <a:r>
              <a:rPr lang="en-US" dirty="0"/>
              <a:t>Seeing 3d  (perspective, camera </a:t>
            </a:r>
            <a:r>
              <a:rPr lang="en-US" dirty="0" err="1"/>
              <a:t>obscura</a:t>
            </a:r>
            <a:r>
              <a:rPr lang="en-US" dirty="0"/>
              <a:t>, sidewalk art)</a:t>
            </a:r>
          </a:p>
          <a:p>
            <a:pPr lvl="1"/>
            <a:r>
              <a:rPr lang="en-US" dirty="0"/>
              <a:t>But also artifacts:  misjudgments, </a:t>
            </a:r>
            <a:r>
              <a:rPr lang="en-US" dirty="0" err="1"/>
              <a:t>vection</a:t>
            </a:r>
            <a:r>
              <a:rPr lang="en-US" dirty="0"/>
              <a:t> (apparent motion</a:t>
            </a:r>
            <a:r>
              <a:rPr lang="en-US" dirty="0" smtClean="0"/>
              <a:t>)</a:t>
            </a:r>
          </a:p>
          <a:p>
            <a:pPr lvl="1"/>
            <a:r>
              <a:rPr lang="en-US" dirty="0" smtClean="0"/>
              <a:t>Examples </a:t>
            </a:r>
          </a:p>
          <a:p>
            <a:pPr lvl="1"/>
            <a:r>
              <a:rPr lang="en-US" dirty="0" smtClean="0">
                <a:hlinkClick r:id="rId3"/>
              </a:rPr>
              <a:t>Miscellaneous1</a:t>
            </a:r>
            <a:r>
              <a:rPr lang="en-US" dirty="0" smtClean="0"/>
              <a:t>, </a:t>
            </a:r>
            <a:r>
              <a:rPr lang="en-US" dirty="0" smtClean="0">
                <a:hlinkClick r:id="rId4"/>
              </a:rPr>
              <a:t>Miscellaneous2</a:t>
            </a:r>
            <a:r>
              <a:rPr lang="en-US" dirty="0" smtClean="0"/>
              <a:t>, </a:t>
            </a:r>
            <a:r>
              <a:rPr lang="en-US" dirty="0" smtClean="0">
                <a:hlinkClick r:id="rId5"/>
              </a:rPr>
              <a:t>Afterimages</a:t>
            </a:r>
            <a:r>
              <a:rPr lang="en-US" dirty="0" smtClean="0"/>
              <a:t>, </a:t>
            </a:r>
            <a:r>
              <a:rPr lang="en-US" dirty="0" smtClean="0">
                <a:hlinkClick r:id="rId6"/>
              </a:rPr>
              <a:t>Vection</a:t>
            </a:r>
            <a:r>
              <a:rPr lang="en-US" dirty="0" smtClean="0"/>
              <a:t>, </a:t>
            </a:r>
            <a:r>
              <a:rPr lang="en-US" dirty="0" smtClean="0">
                <a:hlinkClick r:id="rId7"/>
              </a:rPr>
              <a:t>Forced Perspective</a:t>
            </a:r>
            <a:endParaRPr lang="en-US" dirty="0"/>
          </a:p>
          <a:p>
            <a:endParaRPr lang="en-US" dirty="0"/>
          </a:p>
        </p:txBody>
      </p:sp>
      <p:sp>
        <p:nvSpPr>
          <p:cNvPr id="3" name="Footer Placeholder 2"/>
          <p:cNvSpPr>
            <a:spLocks noGrp="1"/>
          </p:cNvSpPr>
          <p:nvPr>
            <p:ph type="ftr" sz="quarter" idx="3"/>
          </p:nvPr>
        </p:nvSpPr>
        <p:spPr/>
        <p:txBody>
          <a:bodyPr/>
          <a:lstStyle/>
          <a:p>
            <a:r>
              <a:rPr lang="en-US" dirty="0" smtClean="0"/>
              <a:t>Color</a:t>
            </a:r>
            <a:endParaRPr lang="en-US" dirty="0"/>
          </a:p>
        </p:txBody>
      </p:sp>
      <p:sp>
        <p:nvSpPr>
          <p:cNvPr id="4" name="Slide Number Placeholder 3"/>
          <p:cNvSpPr>
            <a:spLocks noGrp="1"/>
          </p:cNvSpPr>
          <p:nvPr>
            <p:ph type="sldNum" sz="quarter" idx="4"/>
          </p:nvPr>
        </p:nvSpPr>
        <p:spPr/>
        <p:txBody>
          <a:bodyPr/>
          <a:lstStyle/>
          <a:p>
            <a:fld id="{2429FA1C-5F42-224C-8C60-E04BD2BEA25A}" type="slidenum">
              <a:rPr lang="en-US" smtClean="0"/>
              <a:pPr/>
              <a:t>9</a:t>
            </a:fld>
            <a:r>
              <a:rPr lang="en-US" dirty="0" smtClean="0"/>
              <a:t>/57</a:t>
            </a:r>
            <a:endParaRPr lang="en-US" dirty="0"/>
          </a:p>
        </p:txBody>
      </p:sp>
      <p:sp>
        <p:nvSpPr>
          <p:cNvPr id="5" name="Title 4"/>
          <p:cNvSpPr>
            <a:spLocks noGrp="1"/>
          </p:cNvSpPr>
          <p:nvPr>
            <p:ph type="title"/>
          </p:nvPr>
        </p:nvSpPr>
        <p:spPr/>
        <p:txBody>
          <a:bodyPr>
            <a:normAutofit fontScale="90000"/>
          </a:bodyPr>
          <a:lstStyle/>
          <a:p>
            <a:r>
              <a:rPr lang="en-US" dirty="0"/>
              <a:t>Our Visual System Constructs our </a:t>
            </a:r>
            <a:r>
              <a:rPr lang="en-US" dirty="0" smtClean="0"/>
              <a:t>Reality (2/3)</a:t>
            </a:r>
            <a:endParaRPr lang="en-US" dirty="0"/>
          </a:p>
        </p:txBody>
      </p:sp>
    </p:spTree>
    <p:extLst>
      <p:ext uri="{BB962C8B-B14F-4D97-AF65-F5344CB8AC3E}">
        <p14:creationId xmlns:p14="http://schemas.microsoft.com/office/powerpoint/2010/main" val="261406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8vliKU3m3X5RRyAxxgLvCJ"/>
</p:tagLst>
</file>

<file path=ppt/tags/tag10.xml><?xml version="1.0" encoding="utf-8"?>
<p:tagLst xmlns:a="http://schemas.openxmlformats.org/drawingml/2006/main" xmlns:r="http://schemas.openxmlformats.org/officeDocument/2006/relationships" xmlns:p="http://schemas.openxmlformats.org/presentationml/2006/main">
  <p:tag name="DVSHAPEID" val="AOyblfqltkd8Zh3s1Rv5hG"/>
</p:tagLst>
</file>

<file path=ppt/tags/tag11.xml><?xml version="1.0" encoding="utf-8"?>
<p:tagLst xmlns:a="http://schemas.openxmlformats.org/drawingml/2006/main" xmlns:r="http://schemas.openxmlformats.org/officeDocument/2006/relationships" xmlns:p="http://schemas.openxmlformats.org/presentationml/2006/main">
  <p:tag name="DVSHAPEID" val="D4UMeDX8B1H5AFHSnaLo4W"/>
</p:tagLst>
</file>

<file path=ppt/tags/tag12.xml><?xml version="1.0" encoding="utf-8"?>
<p:tagLst xmlns:a="http://schemas.openxmlformats.org/drawingml/2006/main" xmlns:r="http://schemas.openxmlformats.org/officeDocument/2006/relationships" xmlns:p="http://schemas.openxmlformats.org/presentationml/2006/main">
  <p:tag name="DVSHAPEID" val="ekTWolHRvxGUatgy1MokIb"/>
</p:tagLst>
</file>

<file path=ppt/tags/tag13.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14.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15.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16.xml><?xml version="1.0" encoding="utf-8"?>
<p:tagLst xmlns:a="http://schemas.openxmlformats.org/drawingml/2006/main" xmlns:r="http://schemas.openxmlformats.org/officeDocument/2006/relationships" xmlns:p="http://schemas.openxmlformats.org/presentationml/2006/main">
  <p:tag name="DVSHAPEID" val="sMGU2e1SnlVAl2zUaqrePf"/>
</p:tagLst>
</file>

<file path=ppt/tags/tag17.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ags/tag18.xml><?xml version="1.0" encoding="utf-8"?>
<p:tagLst xmlns:a="http://schemas.openxmlformats.org/drawingml/2006/main" xmlns:r="http://schemas.openxmlformats.org/officeDocument/2006/relationships" xmlns:p="http://schemas.openxmlformats.org/presentationml/2006/main">
  <p:tag name="DVSHAPEID" val="lVGPYDuKTC1cn4sP5YSFl2"/>
</p:tagLst>
</file>

<file path=ppt/tags/tag19.xml><?xml version="1.0" encoding="utf-8"?>
<p:tagLst xmlns:a="http://schemas.openxmlformats.org/drawingml/2006/main" xmlns:r="http://schemas.openxmlformats.org/officeDocument/2006/relationships" xmlns:p="http://schemas.openxmlformats.org/presentationml/2006/main">
  <p:tag name="DVSHAPEID" val="DU1HUpI7uOE5hwvi4mdfZk"/>
</p:tagLst>
</file>

<file path=ppt/tags/tag2.xml><?xml version="1.0" encoding="utf-8"?>
<p:tagLst xmlns:a="http://schemas.openxmlformats.org/drawingml/2006/main" xmlns:r="http://schemas.openxmlformats.org/officeDocument/2006/relationships" xmlns:p="http://schemas.openxmlformats.org/presentationml/2006/main">
  <p:tag name="DVSHAPEID" val="QeFkNAHDC239JaItBhpktG"/>
</p:tagLst>
</file>

<file path=ppt/tags/tag20.xml><?xml version="1.0" encoding="utf-8"?>
<p:tagLst xmlns:a="http://schemas.openxmlformats.org/drawingml/2006/main" xmlns:r="http://schemas.openxmlformats.org/officeDocument/2006/relationships" xmlns:p="http://schemas.openxmlformats.org/presentationml/2006/main">
  <p:tag name="DVSHAPEID" val="qNuWhReL8VWiiMOhI41M7d"/>
</p:tagLst>
</file>

<file path=ppt/tags/tag21.xml><?xml version="1.0" encoding="utf-8"?>
<p:tagLst xmlns:a="http://schemas.openxmlformats.org/drawingml/2006/main" xmlns:r="http://schemas.openxmlformats.org/officeDocument/2006/relationships" xmlns:p="http://schemas.openxmlformats.org/presentationml/2006/main">
  <p:tag name="DVSHAPEID" val="xhNVjMTvs63juecY8QSJGJ"/>
</p:tagLst>
</file>

<file path=ppt/tags/tag22.xml><?xml version="1.0" encoding="utf-8"?>
<p:tagLst xmlns:a="http://schemas.openxmlformats.org/drawingml/2006/main" xmlns:r="http://schemas.openxmlformats.org/officeDocument/2006/relationships" xmlns:p="http://schemas.openxmlformats.org/presentationml/2006/main">
  <p:tag name="DVSHAPEID" val="8YeJuND8dcccfc8myrRCtQ"/>
</p:tagLst>
</file>

<file path=ppt/tags/tag23.xml><?xml version="1.0" encoding="utf-8"?>
<p:tagLst xmlns:a="http://schemas.openxmlformats.org/drawingml/2006/main" xmlns:r="http://schemas.openxmlformats.org/officeDocument/2006/relationships" xmlns:p="http://schemas.openxmlformats.org/presentationml/2006/main">
  <p:tag name="DVSHAPEID" val="fYiz4KWbToxO9OGAh5SjSQ"/>
</p:tagLst>
</file>

<file path=ppt/tags/tag24.xml><?xml version="1.0" encoding="utf-8"?>
<p:tagLst xmlns:a="http://schemas.openxmlformats.org/drawingml/2006/main" xmlns:r="http://schemas.openxmlformats.org/officeDocument/2006/relationships" xmlns:p="http://schemas.openxmlformats.org/presentationml/2006/main">
  <p:tag name="DVSHAPEID" val="7hYZPLiqR3fhJfqVJTb2jN"/>
</p:tagLst>
</file>

<file path=ppt/tags/tag25.xml><?xml version="1.0" encoding="utf-8"?>
<p:tagLst xmlns:a="http://schemas.openxmlformats.org/drawingml/2006/main" xmlns:r="http://schemas.openxmlformats.org/officeDocument/2006/relationships" xmlns:p="http://schemas.openxmlformats.org/presentationml/2006/main">
  <p:tag name="DVSHAPEID" val="Fr3kFXaLK9YpR1B5VbTsxt"/>
</p:tagLst>
</file>

<file path=ppt/tags/tag26.xml><?xml version="1.0" encoding="utf-8"?>
<p:tagLst xmlns:a="http://schemas.openxmlformats.org/drawingml/2006/main" xmlns:r="http://schemas.openxmlformats.org/officeDocument/2006/relationships" xmlns:p="http://schemas.openxmlformats.org/presentationml/2006/main">
  <p:tag name="DVSHAPEID" val="yR5q9mmY8QwjBxWv5kg6j6"/>
</p:tagLst>
</file>

<file path=ppt/tags/tag27.xml><?xml version="1.0" encoding="utf-8"?>
<p:tagLst xmlns:a="http://schemas.openxmlformats.org/drawingml/2006/main" xmlns:r="http://schemas.openxmlformats.org/officeDocument/2006/relationships" xmlns:p="http://schemas.openxmlformats.org/presentationml/2006/main">
  <p:tag name="DVSHAPEID" val="jjopjEXZ9QgcScefONpL08"/>
</p:tagLst>
</file>

<file path=ppt/tags/tag28.xml><?xml version="1.0" encoding="utf-8"?>
<p:tagLst xmlns:a="http://schemas.openxmlformats.org/drawingml/2006/main" xmlns:r="http://schemas.openxmlformats.org/officeDocument/2006/relationships" xmlns:p="http://schemas.openxmlformats.org/presentationml/2006/main">
  <p:tag name="DVSHAPEID" val="Syp38q5ybrasyL2J2I08GG"/>
</p:tagLst>
</file>

<file path=ppt/tags/tag29.xml><?xml version="1.0" encoding="utf-8"?>
<p:tagLst xmlns:a="http://schemas.openxmlformats.org/drawingml/2006/main" xmlns:r="http://schemas.openxmlformats.org/officeDocument/2006/relationships" xmlns:p="http://schemas.openxmlformats.org/presentationml/2006/main">
  <p:tag name="DVSHAPEID" val="2pFKgQwtHy5brP0gvxTAEP"/>
</p:tagLst>
</file>

<file path=ppt/tags/tag3.xml><?xml version="1.0" encoding="utf-8"?>
<p:tagLst xmlns:a="http://schemas.openxmlformats.org/drawingml/2006/main" xmlns:r="http://schemas.openxmlformats.org/officeDocument/2006/relationships" xmlns:p="http://schemas.openxmlformats.org/presentationml/2006/main">
  <p:tag name="DVSHAPEID" val="8yeXSpjt96aoF6Cq6tEpl2"/>
</p:tagLst>
</file>

<file path=ppt/tags/tag30.xml><?xml version="1.0" encoding="utf-8"?>
<p:tagLst xmlns:a="http://schemas.openxmlformats.org/drawingml/2006/main" xmlns:r="http://schemas.openxmlformats.org/officeDocument/2006/relationships" xmlns:p="http://schemas.openxmlformats.org/presentationml/2006/main">
  <p:tag name="DVSHAPEID" val="1pEtc4KGKSrcv0oo9f2IKC"/>
</p:tagLst>
</file>

<file path=ppt/tags/tag31.xml><?xml version="1.0" encoding="utf-8"?>
<p:tagLst xmlns:a="http://schemas.openxmlformats.org/drawingml/2006/main" xmlns:r="http://schemas.openxmlformats.org/officeDocument/2006/relationships" xmlns:p="http://schemas.openxmlformats.org/presentationml/2006/main">
  <p:tag name="DVSHAPEID" val="nmkcJMdte61dnf5MDrI0Nc"/>
</p:tagLst>
</file>

<file path=ppt/tags/tag32.xml><?xml version="1.0" encoding="utf-8"?>
<p:tagLst xmlns:a="http://schemas.openxmlformats.org/drawingml/2006/main" xmlns:r="http://schemas.openxmlformats.org/officeDocument/2006/relationships" xmlns:p="http://schemas.openxmlformats.org/presentationml/2006/main">
  <p:tag name="DVSHAPEID" val="JfkZS6nEyW5p2h90lYthDl"/>
</p:tagLst>
</file>

<file path=ppt/tags/tag33.xml><?xml version="1.0" encoding="utf-8"?>
<p:tagLst xmlns:a="http://schemas.openxmlformats.org/drawingml/2006/main" xmlns:r="http://schemas.openxmlformats.org/officeDocument/2006/relationships" xmlns:p="http://schemas.openxmlformats.org/presentationml/2006/main">
  <p:tag name="DVSHAPEID" val="bhC8imCA0JOaD4RJU65Ax5"/>
</p:tagLst>
</file>

<file path=ppt/tags/tag34.xml><?xml version="1.0" encoding="utf-8"?>
<p:tagLst xmlns:a="http://schemas.openxmlformats.org/drawingml/2006/main" xmlns:r="http://schemas.openxmlformats.org/officeDocument/2006/relationships" xmlns:p="http://schemas.openxmlformats.org/presentationml/2006/main">
  <p:tag name="DVSHAPEID" val="7XcODC6Kwwzo42mJN01XVl"/>
</p:tagLst>
</file>

<file path=ppt/tags/tag35.xml><?xml version="1.0" encoding="utf-8"?>
<p:tagLst xmlns:a="http://schemas.openxmlformats.org/drawingml/2006/main" xmlns:r="http://schemas.openxmlformats.org/officeDocument/2006/relationships" xmlns:p="http://schemas.openxmlformats.org/presentationml/2006/main">
  <p:tag name="DVSHAPEID" val="BSD48B3mb2N5aFVuJZugch"/>
</p:tagLst>
</file>

<file path=ppt/tags/tag36.xml><?xml version="1.0" encoding="utf-8"?>
<p:tagLst xmlns:a="http://schemas.openxmlformats.org/drawingml/2006/main" xmlns:r="http://schemas.openxmlformats.org/officeDocument/2006/relationships" xmlns:p="http://schemas.openxmlformats.org/presentationml/2006/main">
  <p:tag name="DVSHAPEID" val="Ae0Pnaj4zz9LmkazuvGakw"/>
</p:tagLst>
</file>

<file path=ppt/tags/tag37.xml><?xml version="1.0" encoding="utf-8"?>
<p:tagLst xmlns:a="http://schemas.openxmlformats.org/drawingml/2006/main" xmlns:r="http://schemas.openxmlformats.org/officeDocument/2006/relationships" xmlns:p="http://schemas.openxmlformats.org/presentationml/2006/main">
  <p:tag name="DVSHAPEID" val="AYSHNjh1tF9jhp3jeT37td"/>
</p:tagLst>
</file>

<file path=ppt/tags/tag38.xml><?xml version="1.0" encoding="utf-8"?>
<p:tagLst xmlns:a="http://schemas.openxmlformats.org/drawingml/2006/main" xmlns:r="http://schemas.openxmlformats.org/officeDocument/2006/relationships" xmlns:p="http://schemas.openxmlformats.org/presentationml/2006/main">
  <p:tag name="DVSHAPEID" val="WojBj9vZz2X4D2WFnZMx6t"/>
</p:tagLst>
</file>

<file path=ppt/tags/tag39.xml><?xml version="1.0" encoding="utf-8"?>
<p:tagLst xmlns:a="http://schemas.openxmlformats.org/drawingml/2006/main" xmlns:r="http://schemas.openxmlformats.org/officeDocument/2006/relationships" xmlns:p="http://schemas.openxmlformats.org/presentationml/2006/main">
  <p:tag name="DVSHAPEID" val="C23LwagN6c2n1uoc08vu66"/>
</p:tagLst>
</file>

<file path=ppt/tags/tag4.xml><?xml version="1.0" encoding="utf-8"?>
<p:tagLst xmlns:a="http://schemas.openxmlformats.org/drawingml/2006/main" xmlns:r="http://schemas.openxmlformats.org/officeDocument/2006/relationships" xmlns:p="http://schemas.openxmlformats.org/presentationml/2006/main">
  <p:tag name="DVSHAPEID" val="OHOpP4Eu5ifa665PHik8TX"/>
</p:tagLst>
</file>

<file path=ppt/tags/tag40.xml><?xml version="1.0" encoding="utf-8"?>
<p:tagLst xmlns:a="http://schemas.openxmlformats.org/drawingml/2006/main" xmlns:r="http://schemas.openxmlformats.org/officeDocument/2006/relationships" xmlns:p="http://schemas.openxmlformats.org/presentationml/2006/main">
  <p:tag name="DVSHAPEID" val="mdL0myv3lW7tLgxxCkIMVK"/>
</p:tagLst>
</file>

<file path=ppt/tags/tag41.xml><?xml version="1.0" encoding="utf-8"?>
<p:tagLst xmlns:a="http://schemas.openxmlformats.org/drawingml/2006/main" xmlns:r="http://schemas.openxmlformats.org/officeDocument/2006/relationships" xmlns:p="http://schemas.openxmlformats.org/presentationml/2006/main">
  <p:tag name="DVSHAPEID" val="1g1shaZD1CnvGP0wOIh3R6"/>
</p:tagLst>
</file>

<file path=ppt/tags/tag42.xml><?xml version="1.0" encoding="utf-8"?>
<p:tagLst xmlns:a="http://schemas.openxmlformats.org/drawingml/2006/main" xmlns:r="http://schemas.openxmlformats.org/officeDocument/2006/relationships" xmlns:p="http://schemas.openxmlformats.org/presentationml/2006/main">
  <p:tag name="DVSHAPEID" val="gyI7EsvbLjbBcvZThl3HVu"/>
</p:tagLst>
</file>

<file path=ppt/tags/tag43.xml><?xml version="1.0" encoding="utf-8"?>
<p:tagLst xmlns:a="http://schemas.openxmlformats.org/drawingml/2006/main" xmlns:r="http://schemas.openxmlformats.org/officeDocument/2006/relationships" xmlns:p="http://schemas.openxmlformats.org/presentationml/2006/main">
  <p:tag name="DVSHAPEID" val="5fzIx6wZvSSU0sJ9vx8QQ3"/>
</p:tagLst>
</file>

<file path=ppt/tags/tag44.xml><?xml version="1.0" encoding="utf-8"?>
<p:tagLst xmlns:a="http://schemas.openxmlformats.org/drawingml/2006/main" xmlns:r="http://schemas.openxmlformats.org/officeDocument/2006/relationships" xmlns:p="http://schemas.openxmlformats.org/presentationml/2006/main">
  <p:tag name="DVSHAPEID" val="k5DuwUrWZabLssyWUpEMOj"/>
</p:tagLst>
</file>

<file path=ppt/tags/tag45.xml><?xml version="1.0" encoding="utf-8"?>
<p:tagLst xmlns:a="http://schemas.openxmlformats.org/drawingml/2006/main" xmlns:r="http://schemas.openxmlformats.org/officeDocument/2006/relationships" xmlns:p="http://schemas.openxmlformats.org/presentationml/2006/main">
  <p:tag name="DVSHAPEID" val="Ihvwa7Pwz4E1Vu52zCyySI"/>
</p:tagLst>
</file>

<file path=ppt/tags/tag46.xml><?xml version="1.0" encoding="utf-8"?>
<p:tagLst xmlns:a="http://schemas.openxmlformats.org/drawingml/2006/main" xmlns:r="http://schemas.openxmlformats.org/officeDocument/2006/relationships" xmlns:p="http://schemas.openxmlformats.org/presentationml/2006/main">
  <p:tag name="DVSHAPEID" val="Je0gAzCIb4f0mlZ0Kj6tA6"/>
</p:tagLst>
</file>

<file path=ppt/tags/tag47.xml><?xml version="1.0" encoding="utf-8"?>
<p:tagLst xmlns:a="http://schemas.openxmlformats.org/drawingml/2006/main" xmlns:r="http://schemas.openxmlformats.org/officeDocument/2006/relationships" xmlns:p="http://schemas.openxmlformats.org/presentationml/2006/main">
  <p:tag name="DVSHAPEID" val="6qx4RSP2dfrZygwTwgTQTA"/>
</p:tagLst>
</file>

<file path=ppt/tags/tag48.xml><?xml version="1.0" encoding="utf-8"?>
<p:tagLst xmlns:a="http://schemas.openxmlformats.org/drawingml/2006/main" xmlns:r="http://schemas.openxmlformats.org/officeDocument/2006/relationships" xmlns:p="http://schemas.openxmlformats.org/presentationml/2006/main">
  <p:tag name="DVSHAPEID" val="MU7J3zReso8C7zJwHKT9QZ"/>
</p:tagLst>
</file>

<file path=ppt/tags/tag49.xml><?xml version="1.0" encoding="utf-8"?>
<p:tagLst xmlns:a="http://schemas.openxmlformats.org/drawingml/2006/main" xmlns:r="http://schemas.openxmlformats.org/officeDocument/2006/relationships" xmlns:p="http://schemas.openxmlformats.org/presentationml/2006/main">
  <p:tag name="DVSHAPEID" val="znMIuRNQzKdwDCX7PfaZN2"/>
</p:tagLst>
</file>

<file path=ppt/tags/tag5.xml><?xml version="1.0" encoding="utf-8"?>
<p:tagLst xmlns:a="http://schemas.openxmlformats.org/drawingml/2006/main" xmlns:r="http://schemas.openxmlformats.org/officeDocument/2006/relationships" xmlns:p="http://schemas.openxmlformats.org/presentationml/2006/main">
  <p:tag name="DVSHAPEID" val="ZkvBQbaWF3k5Kw8sAfOE0S"/>
</p:tagLst>
</file>

<file path=ppt/tags/tag50.xml><?xml version="1.0" encoding="utf-8"?>
<p:tagLst xmlns:a="http://schemas.openxmlformats.org/drawingml/2006/main" xmlns:r="http://schemas.openxmlformats.org/officeDocument/2006/relationships" xmlns:p="http://schemas.openxmlformats.org/presentationml/2006/main">
  <p:tag name="DVSHAPEID" val="RV8W90y9WJKMlJXk50rBOo"/>
</p:tagLst>
</file>

<file path=ppt/tags/tag51.xml><?xml version="1.0" encoding="utf-8"?>
<p:tagLst xmlns:a="http://schemas.openxmlformats.org/drawingml/2006/main" xmlns:r="http://schemas.openxmlformats.org/officeDocument/2006/relationships" xmlns:p="http://schemas.openxmlformats.org/presentationml/2006/main">
  <p:tag name="DVSHAPEID" val="pBV7zAVEYQbxwQAxHNhqNt"/>
</p:tagLst>
</file>

<file path=ppt/tags/tag52.xml><?xml version="1.0" encoding="utf-8"?>
<p:tagLst xmlns:a="http://schemas.openxmlformats.org/drawingml/2006/main" xmlns:r="http://schemas.openxmlformats.org/officeDocument/2006/relationships" xmlns:p="http://schemas.openxmlformats.org/presentationml/2006/main">
  <p:tag name="DVSHAPEID" val="MRgdaua9ycdswx01qYeiKT"/>
</p:tagLst>
</file>

<file path=ppt/tags/tag53.xml><?xml version="1.0" encoding="utf-8"?>
<p:tagLst xmlns:a="http://schemas.openxmlformats.org/drawingml/2006/main" xmlns:r="http://schemas.openxmlformats.org/officeDocument/2006/relationships" xmlns:p="http://schemas.openxmlformats.org/presentationml/2006/main">
  <p:tag name="DVSHAPEID" val="ANd6JxiEjoAVP4QlpquOiZ"/>
</p:tagLst>
</file>

<file path=ppt/tags/tag54.xml><?xml version="1.0" encoding="utf-8"?>
<p:tagLst xmlns:a="http://schemas.openxmlformats.org/drawingml/2006/main" xmlns:r="http://schemas.openxmlformats.org/officeDocument/2006/relationships" xmlns:p="http://schemas.openxmlformats.org/presentationml/2006/main">
  <p:tag name="DVSHAPEID" val="k3k2xGmjcuISgtZ4KCQUSO"/>
</p:tagLst>
</file>

<file path=ppt/tags/tag55.xml><?xml version="1.0" encoding="utf-8"?>
<p:tagLst xmlns:a="http://schemas.openxmlformats.org/drawingml/2006/main" xmlns:r="http://schemas.openxmlformats.org/officeDocument/2006/relationships" xmlns:p="http://schemas.openxmlformats.org/presentationml/2006/main">
  <p:tag name="DVSHAPEID" val="RBIVa4yNOVABtaMH0Ch0c6"/>
</p:tagLst>
</file>

<file path=ppt/tags/tag56.xml><?xml version="1.0" encoding="utf-8"?>
<p:tagLst xmlns:a="http://schemas.openxmlformats.org/drawingml/2006/main" xmlns:r="http://schemas.openxmlformats.org/officeDocument/2006/relationships" xmlns:p="http://schemas.openxmlformats.org/presentationml/2006/main">
  <p:tag name="DVSHAPEID" val="cWOnmlFRYo7vbIkBvhKoGN"/>
</p:tagLst>
</file>

<file path=ppt/tags/tag57.xml><?xml version="1.0" encoding="utf-8"?>
<p:tagLst xmlns:a="http://schemas.openxmlformats.org/drawingml/2006/main" xmlns:r="http://schemas.openxmlformats.org/officeDocument/2006/relationships" xmlns:p="http://schemas.openxmlformats.org/presentationml/2006/main">
  <p:tag name="DVSHAPEID" val="iEZPi3CeCSCLoM6MId8WXc"/>
</p:tagLst>
</file>

<file path=ppt/tags/tag58.xml><?xml version="1.0" encoding="utf-8"?>
<p:tagLst xmlns:a="http://schemas.openxmlformats.org/drawingml/2006/main" xmlns:r="http://schemas.openxmlformats.org/officeDocument/2006/relationships" xmlns:p="http://schemas.openxmlformats.org/presentationml/2006/main">
  <p:tag name="DVSHAPEID" val="tYZ3mo60fOppD9nx3BfJMf"/>
</p:tagLst>
</file>

<file path=ppt/tags/tag6.xml><?xml version="1.0" encoding="utf-8"?>
<p:tagLst xmlns:a="http://schemas.openxmlformats.org/drawingml/2006/main" xmlns:r="http://schemas.openxmlformats.org/officeDocument/2006/relationships" xmlns:p="http://schemas.openxmlformats.org/presentationml/2006/main">
  <p:tag name="DVSHAPEID" val="8u0vkhLm5d9QIuUddtk9Cc"/>
</p:tagLst>
</file>

<file path=ppt/tags/tag7.xml><?xml version="1.0" encoding="utf-8"?>
<p:tagLst xmlns:a="http://schemas.openxmlformats.org/drawingml/2006/main" xmlns:r="http://schemas.openxmlformats.org/officeDocument/2006/relationships" xmlns:p="http://schemas.openxmlformats.org/presentationml/2006/main">
  <p:tag name="DVSHAPEID" val="UAjUCTCrYjeI4sK3Il3ZU5"/>
</p:tagLst>
</file>

<file path=ppt/tags/tag8.xml><?xml version="1.0" encoding="utf-8"?>
<p:tagLst xmlns:a="http://schemas.openxmlformats.org/drawingml/2006/main" xmlns:r="http://schemas.openxmlformats.org/officeDocument/2006/relationships" xmlns:p="http://schemas.openxmlformats.org/presentationml/2006/main">
  <p:tag name="DVSHAPEID" val="RelBa6jEEYe2ZdkCK8ISRW"/>
</p:tagLst>
</file>

<file path=ppt/tags/tag9.xml><?xml version="1.0" encoding="utf-8"?>
<p:tagLst xmlns:a="http://schemas.openxmlformats.org/drawingml/2006/main" xmlns:r="http://schemas.openxmlformats.org/officeDocument/2006/relationships" xmlns:p="http://schemas.openxmlformats.org/presentationml/2006/main">
  <p:tag name="DVSHAPEID" val="2atf3JqbKxhstTesOII0CX"/>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1_CS123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roid Office">
      <a:majorFont>
        <a:latin typeface="Droid Sans"/>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intro</Template>
  <TotalTime>13844</TotalTime>
  <Words>5486</Words>
  <Application>Microsoft Office PowerPoint</Application>
  <PresentationFormat>On-screen Show (16:9)</PresentationFormat>
  <Paragraphs>909</Paragraphs>
  <Slides>57</Slides>
  <Notes>57</Notes>
  <HiddenSlides>0</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CS123 Theme</vt:lpstr>
      <vt:lpstr>1_CS123 Theme</vt:lpstr>
      <vt:lpstr>Introduction to Color</vt:lpstr>
      <vt:lpstr>Introduction</vt:lpstr>
      <vt:lpstr>All You Need to Know About Color in CS123                       (Courtesy of Barb Meier, former HeadTA)</vt:lpstr>
      <vt:lpstr>Lecture Roadmap</vt:lpstr>
      <vt:lpstr>Why Study Color in Computer Graphics?</vt:lpstr>
      <vt:lpstr>Why is Color Difficult?</vt:lpstr>
      <vt:lpstr>What is color?</vt:lpstr>
      <vt:lpstr>Our Visual System Constructs our Reality (1/3)</vt:lpstr>
      <vt:lpstr>Our Visual System Constructs our Reality (2/3)</vt:lpstr>
      <vt:lpstr>Our Visual System Constructs our Reality (3/3)</vt:lpstr>
      <vt:lpstr>Achromatic Light (1/2)</vt:lpstr>
      <vt:lpstr>Achromatic Light (2/2)</vt:lpstr>
      <vt:lpstr>Chromatic Light</vt:lpstr>
      <vt:lpstr>Dynamic Range  </vt:lpstr>
      <vt:lpstr>Non-linearity of Visual System (1/4)</vt:lpstr>
      <vt:lpstr>Non-linearity of Visual System (2/4)</vt:lpstr>
      <vt:lpstr>Non-linearity of Visual System (3/4)</vt:lpstr>
      <vt:lpstr>Non-linearity of Visual System (4/4)</vt:lpstr>
      <vt:lpstr>Non-linearity in Screens: Gamma</vt:lpstr>
      <vt:lpstr>Gamma</vt:lpstr>
      <vt:lpstr>High Dynamic Range (1/3)</vt:lpstr>
      <vt:lpstr>High Dynamic Range (2/3)</vt:lpstr>
      <vt:lpstr>High Dynamic Range (3/3)</vt:lpstr>
      <vt:lpstr>Inside a CRT</vt:lpstr>
      <vt:lpstr>Inside an LCD </vt:lpstr>
      <vt:lpstr>Color Terms</vt:lpstr>
      <vt:lpstr>Color Mixture</vt:lpstr>
      <vt:lpstr>Subtractive Mixture</vt:lpstr>
      <vt:lpstr>Additive Mixture</vt:lpstr>
      <vt:lpstr>Additive Mixture in Pointillist Art</vt:lpstr>
      <vt:lpstr>Complementary Hues – Additive Mixture</vt:lpstr>
      <vt:lpstr>Color Contrast</vt:lpstr>
      <vt:lpstr>Negative Afterimage</vt:lpstr>
      <vt:lpstr>Specifying (Naming) Color</vt:lpstr>
      <vt:lpstr>Psychophysics</vt:lpstr>
      <vt:lpstr>Response to Stimuli (1/3)</vt:lpstr>
      <vt:lpstr>Response to Stimuli (2/3)   </vt:lpstr>
      <vt:lpstr>Response to Stimuli (3/3)</vt:lpstr>
      <vt:lpstr>Metamers (1/3)</vt:lpstr>
      <vt:lpstr>Metamers (2/3)</vt:lpstr>
      <vt:lpstr>Metamers (3/3)</vt:lpstr>
      <vt:lpstr>Energy Distribution and Metamers</vt:lpstr>
      <vt:lpstr>Colorimetry Terms</vt:lpstr>
      <vt:lpstr>Three Layers of Human Color Perception - Overview</vt:lpstr>
      <vt:lpstr>Receptors in Retina</vt:lpstr>
      <vt:lpstr>Tristimulus Theory</vt:lpstr>
      <vt:lpstr>Hering’s Chromatic Opponent Channels</vt:lpstr>
      <vt:lpstr>Spatially Opponent Cells</vt:lpstr>
      <vt:lpstr>Mach Bands and Lateral Inhibition</vt:lpstr>
      <vt:lpstr>Lateral Inhibition and Contrast</vt:lpstr>
      <vt:lpstr>Color Matching (1/3)</vt:lpstr>
      <vt:lpstr>Color Matching (2/3)</vt:lpstr>
      <vt:lpstr>Color Matching (3/3)</vt:lpstr>
      <vt:lpstr>Mathematical CIE Space for Color Matching</vt:lpstr>
      <vt:lpstr>CIE Chromaticity Diagram (1/2)</vt:lpstr>
      <vt:lpstr>CIE Chromaticity Diagram (2/2)</vt:lpstr>
      <vt:lpstr>CIE Space: International Commission on Illumination</vt:lpstr>
    </vt:vector>
  </TitlesOfParts>
  <Company>Brown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Color</dc:title>
  <dc:creator>Ferdi Adeputra</dc:creator>
  <cp:lastModifiedBy>CS123</cp:lastModifiedBy>
  <cp:revision>447</cp:revision>
  <dcterms:created xsi:type="dcterms:W3CDTF">2010-07-11T01:38:18Z</dcterms:created>
  <dcterms:modified xsi:type="dcterms:W3CDTF">2012-10-23T14:32:39Z</dcterms:modified>
</cp:coreProperties>
</file>